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27" r:id="rId4"/>
    <p:sldId id="348" r:id="rId5"/>
    <p:sldId id="351" r:id="rId6"/>
    <p:sldId id="349" r:id="rId7"/>
    <p:sldId id="350" r:id="rId8"/>
    <p:sldId id="355" r:id="rId9"/>
    <p:sldId id="356" r:id="rId10"/>
    <p:sldId id="360" r:id="rId11"/>
    <p:sldId id="361" r:id="rId12"/>
    <p:sldId id="365" r:id="rId13"/>
    <p:sldId id="368" r:id="rId14"/>
    <p:sldId id="371" r:id="rId15"/>
    <p:sldId id="372" r:id="rId16"/>
    <p:sldId id="375" r:id="rId17"/>
    <p:sldId id="373" r:id="rId18"/>
    <p:sldId id="378" r:id="rId19"/>
    <p:sldId id="376" r:id="rId20"/>
    <p:sldId id="377" r:id="rId21"/>
    <p:sldId id="379" r:id="rId22"/>
    <p:sldId id="380" r:id="rId23"/>
    <p:sldId id="422" r:id="rId24"/>
    <p:sldId id="381" r:id="rId25"/>
    <p:sldId id="382" r:id="rId26"/>
    <p:sldId id="413" r:id="rId27"/>
    <p:sldId id="414" r:id="rId28"/>
    <p:sldId id="416" r:id="rId29"/>
    <p:sldId id="418" r:id="rId30"/>
    <p:sldId id="383" r:id="rId31"/>
    <p:sldId id="408" r:id="rId32"/>
    <p:sldId id="409" r:id="rId33"/>
    <p:sldId id="410" r:id="rId34"/>
    <p:sldId id="386" r:id="rId35"/>
    <p:sldId id="390" r:id="rId36"/>
    <p:sldId id="391" r:id="rId37"/>
    <p:sldId id="392" r:id="rId38"/>
    <p:sldId id="407" r:id="rId39"/>
    <p:sldId id="296" r:id="rId40"/>
    <p:sldId id="281" r:id="rId41"/>
    <p:sldId id="285" r:id="rId42"/>
    <p:sldId id="289" r:id="rId43"/>
    <p:sldId id="300" r:id="rId44"/>
    <p:sldId id="329" r:id="rId45"/>
    <p:sldId id="264" r:id="rId46"/>
    <p:sldId id="326" r:id="rId47"/>
    <p:sldId id="338" r:id="rId48"/>
    <p:sldId id="421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63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67CF-4DC3-44E4-8957-A59CD243291B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8E125-2021-4109-8590-156A487A5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576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67CF-4DC3-44E4-8957-A59CD243291B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8E125-2021-4109-8590-156A487A5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21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67CF-4DC3-44E4-8957-A59CD243291B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8E125-2021-4109-8590-156A487A5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914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67CF-4DC3-44E4-8957-A59CD243291B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8E125-2021-4109-8590-156A487A5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67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67CF-4DC3-44E4-8957-A59CD243291B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8E125-2021-4109-8590-156A487A5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543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67CF-4DC3-44E4-8957-A59CD243291B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8E125-2021-4109-8590-156A487A5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567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67CF-4DC3-44E4-8957-A59CD243291B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8E125-2021-4109-8590-156A487A5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576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67CF-4DC3-44E4-8957-A59CD243291B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8E125-2021-4109-8590-156A487A5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930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67CF-4DC3-44E4-8957-A59CD243291B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8E125-2021-4109-8590-156A487A5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183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67CF-4DC3-44E4-8957-A59CD243291B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8E125-2021-4109-8590-156A487A5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195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67CF-4DC3-44E4-8957-A59CD243291B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8E125-2021-4109-8590-156A487A5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37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867CF-4DC3-44E4-8957-A59CD243291B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8E125-2021-4109-8590-156A487A5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604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35.wmf"/><Relationship Id="rId4" Type="http://schemas.openxmlformats.org/officeDocument/2006/relationships/oleObject" Target="../embeddings/oleObject4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image" Target="../media/image7.pn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9.jpeg"/><Relationship Id="rId10" Type="http://schemas.openxmlformats.org/officeDocument/2006/relationships/image" Target="../media/image5.wmf"/><Relationship Id="rId4" Type="http://schemas.openxmlformats.org/officeDocument/2006/relationships/image" Target="../media/image8.png"/><Relationship Id="rId9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85801"/>
            <a:ext cx="8991600" cy="1981199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Mapping Disease Genes using Recessive </a:t>
            </a:r>
            <a:r>
              <a:rPr lang="en-US" b="1" dirty="0" err="1" smtClean="0">
                <a:solidFill>
                  <a:schemeClr val="tx2"/>
                </a:solidFill>
              </a:rPr>
              <a:t>Diplotypes</a:t>
            </a:r>
            <a:r>
              <a:rPr lang="en-US" b="1" dirty="0" smtClean="0">
                <a:solidFill>
                  <a:schemeClr val="tx2"/>
                </a:solidFill>
              </a:rPr>
              <a:t> and Shared Chromosomal Regions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9400" y="2895600"/>
            <a:ext cx="6400800" cy="1752600"/>
          </a:xfrm>
        </p:spPr>
        <p:txBody>
          <a:bodyPr>
            <a:normAutofit/>
          </a:bodyPr>
          <a:lstStyle/>
          <a:p>
            <a:r>
              <a:rPr lang="en-US" sz="2800" b="1" dirty="0"/>
              <a:t>Steve Schrodi</a:t>
            </a:r>
          </a:p>
          <a:p>
            <a:r>
              <a:rPr lang="en-US" sz="2800" b="1" dirty="0"/>
              <a:t>Center for Precision  Medicine Research</a:t>
            </a:r>
          </a:p>
          <a:p>
            <a:r>
              <a:rPr lang="en-US" sz="2800" b="1" dirty="0"/>
              <a:t>Marshfield Clinic Research Institute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17609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b="1" dirty="0"/>
              <a:t>2-locus Power Calculations</a:t>
            </a:r>
            <a:endParaRPr lang="en-US" sz="36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6002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002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5" name="Picture 1" descr="C:\Users\schrodis\Desktop\Projects\2ALOF\2locus_power_r2_13nov20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654" y="1050212"/>
            <a:ext cx="4438946" cy="496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schrodis\Desktop\Projects\2ALOF\2locus_power_R10_13Nov20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66800"/>
            <a:ext cx="4800600" cy="492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47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C:\Users\schrodis\Desktop\Projects\2ALOF\2locus_r10_power_13nov201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1" y="76200"/>
            <a:ext cx="2775463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9" name="Picture 3" descr="C:\Users\schrodis\Desktop\Projects\2ALOF\2locus_power_r20_13Nov201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816" y="76200"/>
            <a:ext cx="2929985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 descr="C:\Users\schrodis\Desktop\Projects\2ALOF\2locus_power_r10_13nov2017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303017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1" name="Picture 5" descr="C:\Users\schrodis\Desktop\Projects\2ALOF\2locus_power_r40_13nov20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621" y="3505200"/>
            <a:ext cx="2775463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2" name="Picture 6" descr="C:\Users\schrodis\Desktop\Projects\2ALOF\2locus_power_r40_13nov2017b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040" y="3505201"/>
            <a:ext cx="2815511" cy="324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3" name="Picture 7" descr="C:\Users\schrodis\Desktop\Projects\2ALOF\2locus_power_r5_13nov2017c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505200"/>
            <a:ext cx="3048000" cy="329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91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Personalized Medicine Research Project</a:t>
            </a:r>
            <a:br>
              <a:rPr lang="en-US" sz="3600" b="1" dirty="0"/>
            </a:br>
            <a:r>
              <a:rPr lang="en-US" sz="3100" b="1" dirty="0">
                <a:solidFill>
                  <a:schemeClr val="tx2"/>
                </a:solidFill>
              </a:rPr>
              <a:t>The Central Wisconsin Population</a:t>
            </a:r>
            <a:endParaRPr lang="en-US" sz="3100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1600201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Biobank</a:t>
            </a:r>
            <a:r>
              <a:rPr lang="en-US" dirty="0" smtClean="0"/>
              <a:t> of 20,000 individuals</a:t>
            </a:r>
          </a:p>
          <a:p>
            <a:r>
              <a:rPr lang="en-US" dirty="0" smtClean="0"/>
              <a:t>Stored plasma, serum, DNA  </a:t>
            </a:r>
          </a:p>
          <a:p>
            <a:r>
              <a:rPr lang="en-US" dirty="0" smtClean="0"/>
              <a:t>19,000 exome </a:t>
            </a:r>
            <a:r>
              <a:rPr lang="en-US" dirty="0" err="1" smtClean="0"/>
              <a:t>beadchip</a:t>
            </a:r>
            <a:endParaRPr lang="en-US" dirty="0" smtClean="0"/>
          </a:p>
          <a:p>
            <a:r>
              <a:rPr lang="en-US" dirty="0" smtClean="0"/>
              <a:t>Electronic Medical Records &gt;34 </a:t>
            </a:r>
            <a:r>
              <a:rPr lang="en-US" dirty="0" err="1" smtClean="0"/>
              <a:t>yrs</a:t>
            </a:r>
            <a:r>
              <a:rPr lang="en-US" dirty="0" smtClean="0"/>
              <a:t> </a:t>
            </a:r>
          </a:p>
          <a:p>
            <a:r>
              <a:rPr lang="en-US" dirty="0" smtClean="0"/>
              <a:t>&gt;80% of the individuals surrounding Marshfield trace their ancestry to Bavarian settlers in the late 1800s.</a:t>
            </a:r>
          </a:p>
          <a:p>
            <a:r>
              <a:rPr lang="en-US" dirty="0" smtClean="0"/>
              <a:t>Low migration</a:t>
            </a:r>
          </a:p>
          <a:p>
            <a:r>
              <a:rPr lang="en-US" dirty="0" smtClean="0"/>
              <a:t>Roughly five </a:t>
            </a:r>
            <a:r>
              <a:rPr lang="en-US" dirty="0" err="1" smtClean="0"/>
              <a:t>meioses</a:t>
            </a:r>
            <a:r>
              <a:rPr lang="en-US" dirty="0" smtClean="0"/>
              <a:t> since founders 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676400" y="1418456"/>
            <a:ext cx="8826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76400" y="1448780"/>
            <a:ext cx="8826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1" y="5791200"/>
            <a:ext cx="1590675" cy="76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1" y="1524000"/>
            <a:ext cx="3003721" cy="1953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912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600" y="1143000"/>
            <a:ext cx="8686800" cy="5562600"/>
          </a:xfrm>
        </p:spPr>
        <p:txBody>
          <a:bodyPr>
            <a:normAutofit/>
          </a:bodyPr>
          <a:lstStyle/>
          <a:p>
            <a:r>
              <a:rPr lang="en-US" sz="2400" dirty="0"/>
              <a:t>Exome </a:t>
            </a:r>
            <a:r>
              <a:rPr lang="en-US" sz="2400" dirty="0" err="1"/>
              <a:t>beadchip</a:t>
            </a:r>
            <a:r>
              <a:rPr lang="en-US" sz="2400" dirty="0"/>
              <a:t> data used on 10,000 subjects</a:t>
            </a:r>
          </a:p>
          <a:p>
            <a:r>
              <a:rPr lang="en-US" sz="2400" dirty="0"/>
              <a:t>PCA used to exclude genetic background outliers</a:t>
            </a:r>
          </a:p>
          <a:p>
            <a:r>
              <a:rPr lang="en-US" sz="2400" dirty="0"/>
              <a:t>Phasing using localized haplotype clustering </a:t>
            </a:r>
          </a:p>
          <a:p>
            <a:r>
              <a:rPr lang="en-US" sz="2400" dirty="0"/>
              <a:t>Putative functional variants: GWAS-significant, nonsynonymous, 3’UTR, 5’UTR, or splice site</a:t>
            </a:r>
          </a:p>
          <a:p>
            <a:r>
              <a:rPr lang="en-US" sz="2400" dirty="0"/>
              <a:t>Two or more </a:t>
            </a:r>
            <a:r>
              <a:rPr lang="en-US" sz="2400" i="1" dirty="0"/>
              <a:t>in silico </a:t>
            </a:r>
            <a:r>
              <a:rPr lang="en-US" sz="2400" dirty="0"/>
              <a:t>pathogenic annotations</a:t>
            </a:r>
          </a:p>
          <a:p>
            <a:r>
              <a:rPr lang="en-US" sz="2400" dirty="0"/>
              <a:t>ICD9: two or more instances of (</a:t>
            </a:r>
            <a:r>
              <a:rPr lang="en-US" sz="2400" dirty="0" err="1"/>
              <a:t>i</a:t>
            </a:r>
            <a:r>
              <a:rPr lang="en-US" sz="2400" dirty="0"/>
              <a:t>) iron metabolism disorder, excluding anemia (ii) hereditary hemochromatosis, (iii) </a:t>
            </a:r>
            <a:r>
              <a:rPr lang="en-US" sz="2400" dirty="0" err="1"/>
              <a:t>unspec</a:t>
            </a:r>
            <a:r>
              <a:rPr lang="en-US" sz="2400" dirty="0"/>
              <a:t> hemochromatosis</a:t>
            </a:r>
          </a:p>
          <a:p>
            <a:r>
              <a:rPr lang="en-US" sz="2400" dirty="0"/>
              <a:t>Transferrin saturation (ratio of serum iron to transferrin iron-binding capacity) &gt; 48%</a:t>
            </a:r>
          </a:p>
          <a:p>
            <a:r>
              <a:rPr lang="en-US" sz="2400" dirty="0"/>
              <a:t>18 cases identified and 6,896 controls</a:t>
            </a:r>
            <a:endParaRPr lang="en-US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Application: Iron Overload Disorder</a:t>
            </a:r>
            <a:endParaRPr lang="en-US" sz="3600" b="1" dirty="0">
              <a:solidFill>
                <a:schemeClr val="tx2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6002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002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03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schrodis\Desktop\Iron\Blood Submission\Figure1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1" t="14127" r="6846" b="35079"/>
          <a:stretch/>
        </p:blipFill>
        <p:spPr bwMode="auto">
          <a:xfrm>
            <a:off x="2362200" y="901988"/>
            <a:ext cx="6945407" cy="583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95800" y="317213"/>
            <a:ext cx="2857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</a:rPr>
              <a:t>Manhattan Plot</a:t>
            </a:r>
            <a:endParaRPr lang="en-US" sz="3200" b="1" dirty="0">
              <a:solidFill>
                <a:schemeClr val="tx2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6002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6002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5410200" y="1600200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858000" y="2667000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37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715962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2"/>
                </a:solidFill>
              </a:rPr>
              <a:t>Quantile-Quantile Plot</a:t>
            </a:r>
            <a:endParaRPr lang="en-US" sz="3200" b="1" dirty="0">
              <a:solidFill>
                <a:schemeClr val="tx2"/>
              </a:solidFill>
            </a:endParaRP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609601"/>
            <a:ext cx="6172200" cy="6036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81801" y="926850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HFE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86401" y="2209800"/>
            <a:ext cx="659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FGF6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6400800" y="1111516"/>
            <a:ext cx="228600" cy="2600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172200" y="2394466"/>
            <a:ext cx="228600" cy="2600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600200" y="6858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600200" y="7620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038600" y="2579133"/>
            <a:ext cx="1645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~ false </a:t>
            </a:r>
            <a:r>
              <a:rPr lang="en-US" sz="1400" dirty="0" err="1"/>
              <a:t>pos</a:t>
            </a:r>
            <a:r>
              <a:rPr lang="en-US" sz="1400" dirty="0"/>
              <a:t> rate 0.08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271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b="1" i="1" dirty="0" smtClean="0">
                <a:solidFill>
                  <a:schemeClr val="tx2"/>
                </a:solidFill>
              </a:rPr>
              <a:t>FGF6</a:t>
            </a:r>
            <a:endParaRPr lang="en-US" b="1" i="1" dirty="0">
              <a:solidFill>
                <a:schemeClr val="tx2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600200" y="6858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600200" y="7620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600200" y="914401"/>
            <a:ext cx="81511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Encodes for the fibroblast growth factor 6 protein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Expressed across numerous tissues including skeletal muscle, </a:t>
            </a:r>
          </a:p>
          <a:p>
            <a:r>
              <a:rPr lang="en-US" sz="2400" dirty="0"/>
              <a:t> </a:t>
            </a:r>
            <a:r>
              <a:rPr lang="en-US" sz="2400" dirty="0"/>
              <a:t>    blood, liver and pancreas  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133601" y="3682876"/>
            <a:ext cx="42313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Protein-protein interactions suggest</a:t>
            </a:r>
          </a:p>
          <a:p>
            <a:r>
              <a:rPr lang="en-US" b="1" dirty="0">
                <a:solidFill>
                  <a:schemeClr val="tx2"/>
                </a:solidFill>
              </a:rPr>
              <a:t>i</a:t>
            </a:r>
            <a:r>
              <a:rPr lang="en-US" b="1" dirty="0">
                <a:solidFill>
                  <a:schemeClr val="tx2"/>
                </a:solidFill>
              </a:rPr>
              <a:t>nvolvement of FGF-6 with Fe-metabolism </a:t>
            </a:r>
          </a:p>
          <a:p>
            <a:r>
              <a:rPr lang="en-US" b="1" dirty="0">
                <a:solidFill>
                  <a:schemeClr val="tx2"/>
                </a:solidFill>
              </a:rPr>
              <a:t>subnetwork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951" y="1663687"/>
            <a:ext cx="3276600" cy="4961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318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0"/>
            <a:ext cx="8839200" cy="868362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2"/>
                </a:solidFill>
              </a:rPr>
              <a:t>Dose-Dependent FGF-6 Impact on Intracellular Iron</a:t>
            </a:r>
            <a:endParaRPr lang="en-US" sz="3200" b="1" dirty="0">
              <a:solidFill>
                <a:schemeClr val="tx2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838201"/>
            <a:ext cx="6019800" cy="5853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1600200" y="6858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00200" y="7620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924800" y="2057401"/>
            <a:ext cx="259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Ferrozine</a:t>
            </a:r>
            <a:r>
              <a:rPr lang="en-US" sz="2000" dirty="0"/>
              <a:t> assay after </a:t>
            </a:r>
          </a:p>
          <a:p>
            <a:r>
              <a:rPr lang="en-US" sz="2000" dirty="0"/>
              <a:t>48h incubation on four</a:t>
            </a:r>
          </a:p>
          <a:p>
            <a:r>
              <a:rPr lang="en-US" sz="2000" dirty="0"/>
              <a:t>c</a:t>
            </a:r>
            <a:r>
              <a:rPr lang="en-US" sz="2000" dirty="0"/>
              <a:t>ell lines</a:t>
            </a:r>
          </a:p>
        </p:txBody>
      </p:sp>
    </p:spTree>
    <p:extLst>
      <p:ext uri="{BB962C8B-B14F-4D97-AF65-F5344CB8AC3E}">
        <p14:creationId xmlns:p14="http://schemas.microsoft.com/office/powerpoint/2010/main" val="3900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3425" y="0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FGF-6 and </a:t>
            </a:r>
            <a:r>
              <a:rPr lang="en-US" sz="3600" b="1" i="1" dirty="0">
                <a:solidFill>
                  <a:schemeClr val="tx2"/>
                </a:solidFill>
              </a:rPr>
              <a:t>FGF6</a:t>
            </a:r>
            <a:r>
              <a:rPr lang="en-US" sz="3600" b="1" dirty="0">
                <a:solidFill>
                  <a:schemeClr val="tx2"/>
                </a:solidFill>
              </a:rPr>
              <a:t> Transcriptional Regulation of </a:t>
            </a:r>
            <a:r>
              <a:rPr lang="en-US" sz="3600" b="1" dirty="0" err="1">
                <a:solidFill>
                  <a:schemeClr val="tx2"/>
                </a:solidFill>
              </a:rPr>
              <a:t>Hepcidin</a:t>
            </a:r>
            <a:r>
              <a:rPr lang="en-US" sz="3600" b="1" dirty="0">
                <a:solidFill>
                  <a:schemeClr val="tx2"/>
                </a:solidFill>
              </a:rPr>
              <a:t> (</a:t>
            </a:r>
            <a:r>
              <a:rPr lang="en-US" sz="3600" b="1" i="1" dirty="0">
                <a:solidFill>
                  <a:schemeClr val="tx2"/>
                </a:solidFill>
              </a:rPr>
              <a:t>HAMP</a:t>
            </a:r>
            <a:r>
              <a:rPr lang="en-US" sz="3600" b="1" dirty="0">
                <a:solidFill>
                  <a:schemeClr val="tx2"/>
                </a:solidFill>
              </a:rPr>
              <a:t>) in Hepatocytes</a:t>
            </a:r>
            <a:endParaRPr lang="en-US" sz="3600" b="1" dirty="0">
              <a:solidFill>
                <a:schemeClr val="tx2"/>
              </a:solidFill>
            </a:endParaRPr>
          </a:p>
        </p:txBody>
      </p:sp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226" y="1371601"/>
            <a:ext cx="4397375" cy="4179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022" y="1600201"/>
            <a:ext cx="4336778" cy="3867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1600200" y="11430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600200" y="12192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505200" y="5334000"/>
            <a:ext cx="43579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HAMP</a:t>
            </a:r>
            <a:r>
              <a:rPr lang="en-US" dirty="0"/>
              <a:t> encodes for </a:t>
            </a:r>
            <a:r>
              <a:rPr lang="en-US" dirty="0" err="1"/>
              <a:t>hepcidin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HDAC2</a:t>
            </a:r>
            <a:r>
              <a:rPr lang="en-US" dirty="0"/>
              <a:t> encodes for histone deacetylase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HMOX1</a:t>
            </a:r>
            <a:r>
              <a:rPr lang="en-US" dirty="0"/>
              <a:t> encodes for </a:t>
            </a:r>
            <a:r>
              <a:rPr lang="en-US" dirty="0" err="1"/>
              <a:t>heme</a:t>
            </a:r>
            <a:r>
              <a:rPr lang="en-US" dirty="0"/>
              <a:t> oxygenase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TFRC</a:t>
            </a:r>
            <a:r>
              <a:rPr lang="en-US" dirty="0"/>
              <a:t> encodes for transferring receptor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HEPH</a:t>
            </a:r>
            <a:r>
              <a:rPr lang="en-US" dirty="0"/>
              <a:t> encodes for </a:t>
            </a:r>
            <a:r>
              <a:rPr lang="en-US" dirty="0" err="1"/>
              <a:t>hephaestin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80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Evaluation of Three</a:t>
            </a:r>
            <a:r>
              <a:rPr lang="en-US" sz="3600" b="1" i="1" dirty="0">
                <a:solidFill>
                  <a:schemeClr val="tx2"/>
                </a:solidFill>
              </a:rPr>
              <a:t> FGF6 </a:t>
            </a:r>
            <a:r>
              <a:rPr lang="en-US" sz="3600" b="1" dirty="0">
                <a:solidFill>
                  <a:schemeClr val="tx2"/>
                </a:solidFill>
              </a:rPr>
              <a:t>Nonsynonymous Putative Functional Variants</a:t>
            </a:r>
            <a:endParaRPr lang="en-US" sz="3600" b="1" dirty="0">
              <a:solidFill>
                <a:schemeClr val="tx2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192" y="1600200"/>
            <a:ext cx="8934609" cy="3855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1600200" y="11430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00200" y="12192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352801" y="5770920"/>
            <a:ext cx="474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Within or adjacent to heparin binding site motifs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60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Outline</a:t>
            </a:r>
            <a:endParaRPr lang="en-US" sz="3600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1600200"/>
            <a:ext cx="9067800" cy="4878324"/>
          </a:xfrm>
        </p:spPr>
        <p:txBody>
          <a:bodyPr>
            <a:normAutofit/>
          </a:bodyPr>
          <a:lstStyle/>
          <a:p>
            <a:r>
              <a:rPr lang="en-US" b="1" dirty="0" smtClean="0"/>
              <a:t>Background</a:t>
            </a:r>
          </a:p>
          <a:p>
            <a:r>
              <a:rPr lang="en-US" b="1" dirty="0"/>
              <a:t>Exome-wide Gene-based Recessive </a:t>
            </a:r>
            <a:r>
              <a:rPr lang="en-US" b="1" dirty="0" err="1"/>
              <a:t>Diplotype</a:t>
            </a:r>
            <a:r>
              <a:rPr lang="en-US" b="1" dirty="0"/>
              <a:t> </a:t>
            </a:r>
            <a:r>
              <a:rPr lang="en-US" b="1" dirty="0" smtClean="0"/>
              <a:t>Scan</a:t>
            </a:r>
          </a:p>
          <a:p>
            <a:r>
              <a:rPr lang="en-US" b="1" dirty="0" smtClean="0"/>
              <a:t>Three Statistical Genetics Vignettes:</a:t>
            </a:r>
          </a:p>
          <a:p>
            <a:pPr lvl="1"/>
            <a:r>
              <a:rPr lang="en-US" b="1" dirty="0" smtClean="0"/>
              <a:t>Recessive Disease Prevalence Estimation</a:t>
            </a:r>
          </a:p>
          <a:p>
            <a:pPr lvl="1"/>
            <a:r>
              <a:rPr lang="en-US" b="1" dirty="0"/>
              <a:t>Generalized Multiplicity </a:t>
            </a:r>
            <a:r>
              <a:rPr lang="en-US" b="1" dirty="0" smtClean="0"/>
              <a:t>Correction</a:t>
            </a:r>
          </a:p>
          <a:p>
            <a:pPr lvl="1"/>
            <a:r>
              <a:rPr lang="en-US" b="1" dirty="0" smtClean="0"/>
              <a:t>A </a:t>
            </a:r>
            <a:r>
              <a:rPr lang="en-US" b="1" dirty="0"/>
              <a:t>F</a:t>
            </a:r>
            <a:r>
              <a:rPr lang="en-US" b="1" dirty="0" smtClean="0"/>
              <a:t>ine </a:t>
            </a:r>
            <a:r>
              <a:rPr lang="en-US" b="1" dirty="0"/>
              <a:t>M</a:t>
            </a:r>
            <a:r>
              <a:rPr lang="en-US" b="1" dirty="0" smtClean="0"/>
              <a:t>apping Theorem</a:t>
            </a:r>
          </a:p>
          <a:p>
            <a:r>
              <a:rPr lang="en-US" b="1" dirty="0"/>
              <a:t>IBD Mapping in Rheumatoid Arthritis</a:t>
            </a:r>
          </a:p>
          <a:p>
            <a:endParaRPr lang="en-US" b="1" dirty="0" smtClean="0"/>
          </a:p>
          <a:p>
            <a:pPr marL="0" indent="0">
              <a:buNone/>
            </a:pPr>
            <a:endParaRPr lang="en-US" b="1" dirty="0" smtClean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6002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002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9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76200"/>
            <a:ext cx="9067800" cy="106680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2"/>
                </a:solidFill>
              </a:rPr>
              <a:t>Variants Show </a:t>
            </a:r>
            <a:r>
              <a:rPr lang="en-US" sz="3200" b="1" dirty="0">
                <a:solidFill>
                  <a:schemeClr val="tx2"/>
                </a:solidFill>
              </a:rPr>
              <a:t>A</a:t>
            </a:r>
            <a:r>
              <a:rPr lang="en-US" sz="3200" b="1" dirty="0">
                <a:solidFill>
                  <a:schemeClr val="tx2"/>
                </a:solidFill>
              </a:rPr>
              <a:t>ttenuation of </a:t>
            </a:r>
            <a:r>
              <a:rPr lang="en-US" sz="3200" b="1" dirty="0" err="1">
                <a:solidFill>
                  <a:schemeClr val="tx2"/>
                </a:solidFill>
              </a:rPr>
              <a:t>H</a:t>
            </a:r>
            <a:r>
              <a:rPr lang="en-US" sz="3200" b="1" dirty="0" err="1">
                <a:solidFill>
                  <a:schemeClr val="tx2"/>
                </a:solidFill>
              </a:rPr>
              <a:t>epcidin</a:t>
            </a:r>
            <a:r>
              <a:rPr lang="en-US" sz="3200" b="1" dirty="0">
                <a:solidFill>
                  <a:schemeClr val="tx2"/>
                </a:solidFill>
              </a:rPr>
              <a:t> Transcription Compared to Wildtype</a:t>
            </a:r>
            <a:endParaRPr lang="en-US" sz="3200" b="1" dirty="0">
              <a:solidFill>
                <a:schemeClr val="tx2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914" y="1706088"/>
            <a:ext cx="4203934" cy="393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676401"/>
            <a:ext cx="4419600" cy="4087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0" y="5671457"/>
            <a:ext cx="12394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M1: E172X</a:t>
            </a:r>
          </a:p>
          <a:p>
            <a:r>
              <a:rPr lang="en-US" dirty="0"/>
              <a:t>M2: D174V</a:t>
            </a:r>
          </a:p>
          <a:p>
            <a:r>
              <a:rPr lang="en-US" dirty="0"/>
              <a:t>M3: R188Q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10000" y="5671458"/>
            <a:ext cx="1239442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600200" y="11430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600200" y="12192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47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152400"/>
            <a:ext cx="9079744" cy="83820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2"/>
                </a:solidFill>
              </a:rPr>
              <a:t>Variants </a:t>
            </a:r>
            <a:r>
              <a:rPr lang="en-US" sz="3200" b="1" dirty="0">
                <a:solidFill>
                  <a:schemeClr val="tx2"/>
                </a:solidFill>
              </a:rPr>
              <a:t>Show Reduced Attenuation of Iron Uptake </a:t>
            </a:r>
            <a:endParaRPr lang="en-US" sz="32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1" y="1952963"/>
            <a:ext cx="9003545" cy="3957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16002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00200" y="10668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19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52400"/>
            <a:ext cx="8361346" cy="250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743200"/>
            <a:ext cx="5219700" cy="388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1524000" y="2743200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458201" y="5465020"/>
            <a:ext cx="1417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Ferrous form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458200" y="6260068"/>
            <a:ext cx="1234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Ferric form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0842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/>
          <p:cNvGrpSpPr/>
          <p:nvPr/>
        </p:nvGrpSpPr>
        <p:grpSpPr>
          <a:xfrm>
            <a:off x="350736" y="-990600"/>
            <a:ext cx="12120613" cy="7655551"/>
            <a:chOff x="-70887" y="-1254751"/>
            <a:chExt cx="12630343" cy="8103959"/>
          </a:xfrm>
        </p:grpSpPr>
        <p:cxnSp>
          <p:nvCxnSpPr>
            <p:cNvPr id="139" name="Straight Connector 138"/>
            <p:cNvCxnSpPr/>
            <p:nvPr/>
          </p:nvCxnSpPr>
          <p:spPr>
            <a:xfrm>
              <a:off x="-70887" y="3389589"/>
              <a:ext cx="118217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1" name="Group 140"/>
            <p:cNvGrpSpPr/>
            <p:nvPr/>
          </p:nvGrpSpPr>
          <p:grpSpPr>
            <a:xfrm>
              <a:off x="3581400" y="-1254751"/>
              <a:ext cx="8829552" cy="4580887"/>
              <a:chOff x="314448" y="1219200"/>
              <a:chExt cx="9531747" cy="5586070"/>
            </a:xfrm>
          </p:grpSpPr>
          <p:grpSp>
            <p:nvGrpSpPr>
              <p:cNvPr id="142" name="Group 141"/>
              <p:cNvGrpSpPr/>
              <p:nvPr/>
            </p:nvGrpSpPr>
            <p:grpSpPr>
              <a:xfrm>
                <a:off x="5580409" y="3614443"/>
                <a:ext cx="820813" cy="729291"/>
                <a:chOff x="5028459" y="1495151"/>
                <a:chExt cx="820813" cy="729291"/>
              </a:xfrm>
            </p:grpSpPr>
            <p:sp>
              <p:nvSpPr>
                <p:cNvPr id="174" name="Oval 173"/>
                <p:cNvSpPr/>
                <p:nvPr/>
              </p:nvSpPr>
              <p:spPr>
                <a:xfrm>
                  <a:off x="5046755" y="1495151"/>
                  <a:ext cx="802517" cy="729291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175" name="Rectangle 174"/>
                <p:cNvSpPr/>
                <p:nvPr/>
              </p:nvSpPr>
              <p:spPr>
                <a:xfrm>
                  <a:off x="5028459" y="1675132"/>
                  <a:ext cx="787649" cy="45037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b="1" dirty="0"/>
                    <a:t>FGF-6</a:t>
                  </a:r>
                  <a:endParaRPr lang="en-US" sz="2000" b="1" dirty="0"/>
                </a:p>
              </p:txBody>
            </p:sp>
          </p:grpSp>
          <p:pic>
            <p:nvPicPr>
              <p:cNvPr id="143" name="Picture 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4448" y="2821840"/>
                <a:ext cx="5219700" cy="3886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4" name="TextBox 143"/>
              <p:cNvSpPr txBox="1"/>
              <p:nvPr/>
            </p:nvSpPr>
            <p:spPr>
              <a:xfrm>
                <a:off x="5603584" y="5849136"/>
                <a:ext cx="1530027" cy="4503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Ferrous form</a:t>
                </a:r>
                <a:endParaRPr lang="en-US" b="1" dirty="0"/>
              </a:p>
            </p:txBody>
          </p:sp>
          <p:sp>
            <p:nvSpPr>
              <p:cNvPr id="145" name="TextBox 144"/>
              <p:cNvSpPr txBox="1"/>
              <p:nvPr/>
            </p:nvSpPr>
            <p:spPr>
              <a:xfrm>
                <a:off x="5757420" y="6354896"/>
                <a:ext cx="1332336" cy="4503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Ferric form</a:t>
                </a:r>
                <a:endParaRPr lang="en-US" b="1" dirty="0"/>
              </a:p>
            </p:txBody>
          </p:sp>
          <p:grpSp>
            <p:nvGrpSpPr>
              <p:cNvPr id="146" name="Group 145"/>
              <p:cNvGrpSpPr/>
              <p:nvPr/>
            </p:nvGrpSpPr>
            <p:grpSpPr>
              <a:xfrm>
                <a:off x="6477000" y="1219200"/>
                <a:ext cx="3369195" cy="3967279"/>
                <a:chOff x="6359732" y="18600"/>
                <a:chExt cx="3369195" cy="3967279"/>
              </a:xfrm>
            </p:grpSpPr>
            <p:sp>
              <p:nvSpPr>
                <p:cNvPr id="172" name="Arc 171"/>
                <p:cNvSpPr/>
                <p:nvPr/>
              </p:nvSpPr>
              <p:spPr>
                <a:xfrm rot="11438151">
                  <a:off x="6359732" y="18600"/>
                  <a:ext cx="3048000" cy="3967279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Arc 172"/>
                <p:cNvSpPr/>
                <p:nvPr/>
              </p:nvSpPr>
              <p:spPr>
                <a:xfrm rot="11525066">
                  <a:off x="6533002" y="151244"/>
                  <a:ext cx="3195925" cy="3800635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7" name="Oval 146"/>
              <p:cNvSpPr/>
              <p:nvPr/>
            </p:nvSpPr>
            <p:spPr>
              <a:xfrm>
                <a:off x="6259558" y="3202840"/>
                <a:ext cx="553915" cy="533400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400" dirty="0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6287844" y="3361753"/>
                <a:ext cx="634189" cy="3377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b="1" dirty="0">
                    <a:solidFill>
                      <a:schemeClr val="accent6">
                        <a:lumMod val="50000"/>
                      </a:schemeClr>
                    </a:solidFill>
                  </a:rPr>
                  <a:t>FGFR2</a:t>
                </a:r>
                <a:endParaRPr lang="en-US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149" name="Group 148"/>
              <p:cNvGrpSpPr/>
              <p:nvPr/>
            </p:nvGrpSpPr>
            <p:grpSpPr>
              <a:xfrm>
                <a:off x="5553699" y="2997107"/>
                <a:ext cx="820813" cy="729291"/>
                <a:chOff x="5028459" y="1495151"/>
                <a:chExt cx="820813" cy="729291"/>
              </a:xfrm>
            </p:grpSpPr>
            <p:sp>
              <p:nvSpPr>
                <p:cNvPr id="170" name="Oval 169"/>
                <p:cNvSpPr/>
                <p:nvPr/>
              </p:nvSpPr>
              <p:spPr>
                <a:xfrm>
                  <a:off x="5046755" y="1495151"/>
                  <a:ext cx="802517" cy="729291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171" name="Rectangle 170"/>
                <p:cNvSpPr/>
                <p:nvPr/>
              </p:nvSpPr>
              <p:spPr>
                <a:xfrm>
                  <a:off x="5028459" y="1675132"/>
                  <a:ext cx="787649" cy="45037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b="1" dirty="0"/>
                    <a:t>FGF-6</a:t>
                  </a:r>
                  <a:endParaRPr lang="en-US" sz="2000" b="1" dirty="0"/>
                </a:p>
              </p:txBody>
            </p:sp>
          </p:grpSp>
          <p:sp>
            <p:nvSpPr>
              <p:cNvPr id="150" name="Oval 149"/>
              <p:cNvSpPr/>
              <p:nvPr/>
            </p:nvSpPr>
            <p:spPr>
              <a:xfrm>
                <a:off x="5079814" y="3561126"/>
                <a:ext cx="1212027" cy="304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b="1" dirty="0"/>
                  <a:t>Heparin</a:t>
                </a: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6051473" y="3660040"/>
                <a:ext cx="1160418" cy="304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b="1" dirty="0"/>
                  <a:t>Heparin</a:t>
                </a: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6339487" y="3873876"/>
                <a:ext cx="553915" cy="533400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400" dirty="0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6367773" y="4032789"/>
                <a:ext cx="634189" cy="3377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b="1" dirty="0">
                    <a:solidFill>
                      <a:schemeClr val="accent6">
                        <a:lumMod val="50000"/>
                      </a:schemeClr>
                    </a:solidFill>
                  </a:rPr>
                  <a:t>FGFR2</a:t>
                </a:r>
                <a:endParaRPr lang="en-US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154" name="Straight Arrow Connector 153"/>
              <p:cNvCxnSpPr/>
              <p:nvPr/>
            </p:nvCxnSpPr>
            <p:spPr>
              <a:xfrm flipV="1">
                <a:off x="7004136" y="3255704"/>
                <a:ext cx="802757" cy="4220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155" name="Group 154"/>
              <p:cNvGrpSpPr/>
              <p:nvPr/>
            </p:nvGrpSpPr>
            <p:grpSpPr>
              <a:xfrm>
                <a:off x="7889564" y="2795183"/>
                <a:ext cx="712937" cy="623099"/>
                <a:chOff x="5046755" y="1495151"/>
                <a:chExt cx="712937" cy="623099"/>
              </a:xfrm>
            </p:grpSpPr>
            <p:sp>
              <p:nvSpPr>
                <p:cNvPr id="168" name="Oval 167"/>
                <p:cNvSpPr/>
                <p:nvPr/>
              </p:nvSpPr>
              <p:spPr>
                <a:xfrm>
                  <a:off x="5046755" y="1495151"/>
                  <a:ext cx="630267" cy="623099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169" name="Rectangle 168"/>
                <p:cNvSpPr/>
                <p:nvPr/>
              </p:nvSpPr>
              <p:spPr>
                <a:xfrm>
                  <a:off x="5052598" y="1675131"/>
                  <a:ext cx="707094" cy="37531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/>
                    <a:t>STAT3</a:t>
                  </a:r>
                  <a:endParaRPr lang="en-US" sz="1600" b="1" dirty="0"/>
                </a:p>
              </p:txBody>
            </p:sp>
          </p:grpSp>
          <p:sp>
            <p:nvSpPr>
              <p:cNvPr id="156" name="Oval 155"/>
              <p:cNvSpPr/>
              <p:nvPr/>
            </p:nvSpPr>
            <p:spPr>
              <a:xfrm>
                <a:off x="8027341" y="2648054"/>
                <a:ext cx="276713" cy="254425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chemeClr val="accent6">
                        <a:lumMod val="50000"/>
                      </a:schemeClr>
                    </a:solidFill>
                  </a:rPr>
                  <a:t>P</a:t>
                </a:r>
              </a:p>
            </p:txBody>
          </p:sp>
          <p:grpSp>
            <p:nvGrpSpPr>
              <p:cNvPr id="158" name="Group 157"/>
              <p:cNvGrpSpPr/>
              <p:nvPr/>
            </p:nvGrpSpPr>
            <p:grpSpPr>
              <a:xfrm>
                <a:off x="7595400" y="4056166"/>
                <a:ext cx="1009219" cy="657516"/>
                <a:chOff x="7934090" y="3560069"/>
                <a:chExt cx="1100165" cy="594682"/>
              </a:xfrm>
            </p:grpSpPr>
            <p:sp>
              <p:nvSpPr>
                <p:cNvPr id="166" name="Oval 165"/>
                <p:cNvSpPr/>
                <p:nvPr/>
              </p:nvSpPr>
              <p:spPr>
                <a:xfrm>
                  <a:off x="7951674" y="3560069"/>
                  <a:ext cx="1056908" cy="594682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00" b="1" dirty="0"/>
                </a:p>
              </p:txBody>
            </p:sp>
            <p:sp>
              <p:nvSpPr>
                <p:cNvPr id="167" name="Rectangle 166"/>
                <p:cNvSpPr/>
                <p:nvPr/>
              </p:nvSpPr>
              <p:spPr>
                <a:xfrm>
                  <a:off x="7934090" y="3699986"/>
                  <a:ext cx="1100165" cy="37339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 err="1">
                      <a:solidFill>
                        <a:schemeClr val="bg1"/>
                      </a:solidFill>
                    </a:rPr>
                    <a:t>Hepcidin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cxnSp>
            <p:nvCxnSpPr>
              <p:cNvPr id="159" name="Straight Arrow Connector 158"/>
              <p:cNvCxnSpPr/>
              <p:nvPr/>
            </p:nvCxnSpPr>
            <p:spPr>
              <a:xfrm flipH="1">
                <a:off x="8133007" y="3462920"/>
                <a:ext cx="63240" cy="5121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0" name="Straight Arrow Connector 159"/>
              <p:cNvCxnSpPr/>
              <p:nvPr/>
            </p:nvCxnSpPr>
            <p:spPr>
              <a:xfrm flipH="1">
                <a:off x="5847804" y="4610586"/>
                <a:ext cx="1720927" cy="30470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161" name="Group 160"/>
              <p:cNvGrpSpPr/>
              <p:nvPr/>
            </p:nvGrpSpPr>
            <p:grpSpPr>
              <a:xfrm>
                <a:off x="4695855" y="4675154"/>
                <a:ext cx="1127558" cy="696591"/>
                <a:chOff x="7918661" y="3548108"/>
                <a:chExt cx="1056908" cy="594682"/>
              </a:xfrm>
            </p:grpSpPr>
            <p:sp>
              <p:nvSpPr>
                <p:cNvPr id="164" name="Oval 163"/>
                <p:cNvSpPr/>
                <p:nvPr/>
              </p:nvSpPr>
              <p:spPr>
                <a:xfrm>
                  <a:off x="7918661" y="3548108"/>
                  <a:ext cx="1056908" cy="594682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00" b="1" dirty="0"/>
                </a:p>
              </p:txBody>
            </p:sp>
            <p:sp>
              <p:nvSpPr>
                <p:cNvPr id="165" name="Rectangle 164"/>
                <p:cNvSpPr/>
                <p:nvPr/>
              </p:nvSpPr>
              <p:spPr>
                <a:xfrm>
                  <a:off x="7936614" y="3622732"/>
                  <a:ext cx="1036819" cy="3844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 err="1">
                      <a:solidFill>
                        <a:schemeClr val="bg1"/>
                      </a:solidFill>
                    </a:rPr>
                    <a:t>Hepcidin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cxnSp>
            <p:nvCxnSpPr>
              <p:cNvPr id="162" name="Straight Connector 161"/>
              <p:cNvCxnSpPr/>
              <p:nvPr/>
            </p:nvCxnSpPr>
            <p:spPr>
              <a:xfrm flipH="1">
                <a:off x="4406747" y="5214414"/>
                <a:ext cx="376214" cy="27442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 flipH="1" flipV="1">
                <a:off x="4291514" y="5371745"/>
                <a:ext cx="202182" cy="22530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6" name="Rectangle 175"/>
            <p:cNvSpPr/>
            <p:nvPr/>
          </p:nvSpPr>
          <p:spPr>
            <a:xfrm>
              <a:off x="6147490" y="185237"/>
              <a:ext cx="1573233" cy="9557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7" name="Multiply 176"/>
            <p:cNvSpPr/>
            <p:nvPr/>
          </p:nvSpPr>
          <p:spPr>
            <a:xfrm rot="19755105">
              <a:off x="10230944" y="3951658"/>
              <a:ext cx="300856" cy="343836"/>
            </a:xfrm>
            <a:prstGeom prst="mathMultiply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8" name="Multiply 177"/>
            <p:cNvSpPr/>
            <p:nvPr/>
          </p:nvSpPr>
          <p:spPr>
            <a:xfrm>
              <a:off x="10825904" y="4176728"/>
              <a:ext cx="338314" cy="280759"/>
            </a:xfrm>
            <a:prstGeom prst="mathMultiply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9" name="Multiply 178"/>
            <p:cNvSpPr/>
            <p:nvPr/>
          </p:nvSpPr>
          <p:spPr>
            <a:xfrm>
              <a:off x="9392581" y="5039908"/>
              <a:ext cx="283109" cy="290319"/>
            </a:xfrm>
            <a:prstGeom prst="mathMultiply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81" name="Group 180"/>
            <p:cNvGrpSpPr/>
            <p:nvPr/>
          </p:nvGrpSpPr>
          <p:grpSpPr>
            <a:xfrm>
              <a:off x="3729903" y="2268321"/>
              <a:ext cx="8829553" cy="4580887"/>
              <a:chOff x="314448" y="2343572"/>
              <a:chExt cx="8829553" cy="4580887"/>
            </a:xfrm>
          </p:grpSpPr>
          <p:grpSp>
            <p:nvGrpSpPr>
              <p:cNvPr id="102" name="Group 101"/>
              <p:cNvGrpSpPr/>
              <p:nvPr/>
            </p:nvGrpSpPr>
            <p:grpSpPr>
              <a:xfrm>
                <a:off x="314448" y="2343572"/>
                <a:ext cx="8829553" cy="4580887"/>
                <a:chOff x="314447" y="1219200"/>
                <a:chExt cx="9531748" cy="5586070"/>
              </a:xfrm>
            </p:grpSpPr>
            <p:grpSp>
              <p:nvGrpSpPr>
                <p:cNvPr id="21" name="Group 20"/>
                <p:cNvGrpSpPr/>
                <p:nvPr/>
              </p:nvGrpSpPr>
              <p:grpSpPr>
                <a:xfrm>
                  <a:off x="5580409" y="3614443"/>
                  <a:ext cx="820813" cy="729291"/>
                  <a:chOff x="5028459" y="1495151"/>
                  <a:chExt cx="820813" cy="729291"/>
                </a:xfrm>
              </p:grpSpPr>
              <p:sp>
                <p:nvSpPr>
                  <p:cNvPr id="22" name="Oval 21"/>
                  <p:cNvSpPr/>
                  <p:nvPr/>
                </p:nvSpPr>
                <p:spPr>
                  <a:xfrm>
                    <a:off x="5046755" y="1495151"/>
                    <a:ext cx="802517" cy="729291"/>
                  </a:xfrm>
                  <a:prstGeom prst="ellipse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23" name="Rectangle 22"/>
                  <p:cNvSpPr/>
                  <p:nvPr/>
                </p:nvSpPr>
                <p:spPr>
                  <a:xfrm>
                    <a:off x="5028459" y="1675132"/>
                    <a:ext cx="787649" cy="45037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b="1" dirty="0"/>
                      <a:t>FGF-6</a:t>
                    </a:r>
                    <a:endParaRPr lang="en-US" sz="2000" b="1" dirty="0"/>
                  </a:p>
                </p:txBody>
              </p:sp>
            </p:grpSp>
            <p:pic>
              <p:nvPicPr>
                <p:cNvPr id="2" name="Picture 4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4447" y="2821841"/>
                  <a:ext cx="5223161" cy="38867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" name="TextBox 3"/>
                <p:cNvSpPr txBox="1"/>
                <p:nvPr/>
              </p:nvSpPr>
              <p:spPr>
                <a:xfrm>
                  <a:off x="5603584" y="5849136"/>
                  <a:ext cx="1530027" cy="4503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/>
                    <a:t>Ferrous form</a:t>
                  </a:r>
                  <a:endParaRPr lang="en-US" b="1" dirty="0"/>
                </a:p>
              </p:txBody>
            </p:sp>
            <p:sp>
              <p:nvSpPr>
                <p:cNvPr id="5" name="TextBox 4"/>
                <p:cNvSpPr txBox="1"/>
                <p:nvPr/>
              </p:nvSpPr>
              <p:spPr>
                <a:xfrm>
                  <a:off x="5757420" y="6354896"/>
                  <a:ext cx="1332336" cy="4503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/>
                    <a:t>Ferric form</a:t>
                  </a:r>
                  <a:endParaRPr lang="en-US" b="1" dirty="0"/>
                </a:p>
              </p:txBody>
            </p:sp>
            <p:grpSp>
              <p:nvGrpSpPr>
                <p:cNvPr id="12" name="Group 11"/>
                <p:cNvGrpSpPr/>
                <p:nvPr/>
              </p:nvGrpSpPr>
              <p:grpSpPr>
                <a:xfrm>
                  <a:off x="6477000" y="1219200"/>
                  <a:ext cx="3369195" cy="3967279"/>
                  <a:chOff x="6359732" y="18600"/>
                  <a:chExt cx="3369195" cy="3967279"/>
                </a:xfrm>
              </p:grpSpPr>
              <p:sp>
                <p:nvSpPr>
                  <p:cNvPr id="10" name="Arc 9"/>
                  <p:cNvSpPr/>
                  <p:nvPr/>
                </p:nvSpPr>
                <p:spPr>
                  <a:xfrm rot="11438151">
                    <a:off x="6359732" y="18600"/>
                    <a:ext cx="3048000" cy="3967279"/>
                  </a:xfrm>
                  <a:prstGeom prst="arc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Arc 10"/>
                  <p:cNvSpPr/>
                  <p:nvPr/>
                </p:nvSpPr>
                <p:spPr>
                  <a:xfrm rot="11525066">
                    <a:off x="6533002" y="151244"/>
                    <a:ext cx="3195925" cy="3800635"/>
                  </a:xfrm>
                  <a:prstGeom prst="arc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3" name="Oval 12"/>
                <p:cNvSpPr/>
                <p:nvPr/>
              </p:nvSpPr>
              <p:spPr>
                <a:xfrm>
                  <a:off x="6259558" y="3202840"/>
                  <a:ext cx="553915" cy="533400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400" dirty="0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6287844" y="3361753"/>
                  <a:ext cx="634189" cy="3377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b="1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FGFR2</a:t>
                  </a:r>
                  <a:endParaRPr lang="en-US" b="1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  <p:grpSp>
              <p:nvGrpSpPr>
                <p:cNvPr id="18" name="Group 17"/>
                <p:cNvGrpSpPr/>
                <p:nvPr/>
              </p:nvGrpSpPr>
              <p:grpSpPr>
                <a:xfrm>
                  <a:off x="5553699" y="2997107"/>
                  <a:ext cx="820813" cy="729291"/>
                  <a:chOff x="5028459" y="1495151"/>
                  <a:chExt cx="820813" cy="729291"/>
                </a:xfrm>
              </p:grpSpPr>
              <p:sp>
                <p:nvSpPr>
                  <p:cNvPr id="15" name="Oval 14"/>
                  <p:cNvSpPr/>
                  <p:nvPr/>
                </p:nvSpPr>
                <p:spPr>
                  <a:xfrm>
                    <a:off x="5046755" y="1495151"/>
                    <a:ext cx="802517" cy="729291"/>
                  </a:xfrm>
                  <a:prstGeom prst="ellipse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16" name="Rectangle 15"/>
                  <p:cNvSpPr/>
                  <p:nvPr/>
                </p:nvSpPr>
                <p:spPr>
                  <a:xfrm>
                    <a:off x="5028459" y="1675132"/>
                    <a:ext cx="787649" cy="45037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b="1" dirty="0"/>
                      <a:t>FGF-6</a:t>
                    </a:r>
                    <a:endParaRPr lang="en-US" sz="2000" b="1" dirty="0"/>
                  </a:p>
                </p:txBody>
              </p:sp>
            </p:grpSp>
            <p:sp>
              <p:nvSpPr>
                <p:cNvPr id="19" name="Oval 18"/>
                <p:cNvSpPr/>
                <p:nvPr/>
              </p:nvSpPr>
              <p:spPr>
                <a:xfrm>
                  <a:off x="5079814" y="3561126"/>
                  <a:ext cx="1212027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b="1" dirty="0"/>
                    <a:t>Heparin</a:t>
                  </a:r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6051473" y="3660040"/>
                  <a:ext cx="1160418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b="1" dirty="0"/>
                    <a:t>Heparin</a:t>
                  </a:r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6339487" y="3873876"/>
                  <a:ext cx="553915" cy="533400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400" dirty="0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6367773" y="4032789"/>
                  <a:ext cx="634189" cy="3377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b="1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FGFR2</a:t>
                  </a:r>
                  <a:endParaRPr lang="en-US" b="1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28" name="Straight Arrow Connector 27"/>
                <p:cNvCxnSpPr/>
                <p:nvPr/>
              </p:nvCxnSpPr>
              <p:spPr>
                <a:xfrm flipV="1">
                  <a:off x="6954104" y="3286072"/>
                  <a:ext cx="907769" cy="42481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29" name="Group 28"/>
                <p:cNvGrpSpPr/>
                <p:nvPr/>
              </p:nvGrpSpPr>
              <p:grpSpPr>
                <a:xfrm>
                  <a:off x="7806894" y="2795183"/>
                  <a:ext cx="778837" cy="623099"/>
                  <a:chOff x="4964085" y="1495151"/>
                  <a:chExt cx="778837" cy="623099"/>
                </a:xfrm>
              </p:grpSpPr>
              <p:sp>
                <p:nvSpPr>
                  <p:cNvPr id="30" name="Oval 29"/>
                  <p:cNvSpPr/>
                  <p:nvPr/>
                </p:nvSpPr>
                <p:spPr>
                  <a:xfrm>
                    <a:off x="5046755" y="1495151"/>
                    <a:ext cx="630267" cy="623099"/>
                  </a:xfrm>
                  <a:prstGeom prst="ellipse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31" name="Rectangle 30"/>
                  <p:cNvSpPr/>
                  <p:nvPr/>
                </p:nvSpPr>
                <p:spPr>
                  <a:xfrm>
                    <a:off x="4964085" y="1663537"/>
                    <a:ext cx="778837" cy="37531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b="1" dirty="0"/>
                      <a:t>STAT3</a:t>
                    </a:r>
                    <a:endParaRPr lang="en-US" sz="1600" b="1" dirty="0"/>
                  </a:p>
                </p:txBody>
              </p:sp>
            </p:grpSp>
            <p:sp>
              <p:nvSpPr>
                <p:cNvPr id="35" name="Oval 34"/>
                <p:cNvSpPr/>
                <p:nvPr/>
              </p:nvSpPr>
              <p:spPr>
                <a:xfrm>
                  <a:off x="8027341" y="2648054"/>
                  <a:ext cx="276713" cy="254425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P</a:t>
                  </a:r>
                </a:p>
              </p:txBody>
            </p:sp>
            <p:grpSp>
              <p:nvGrpSpPr>
                <p:cNvPr id="50" name="Group 49"/>
                <p:cNvGrpSpPr/>
                <p:nvPr/>
              </p:nvGrpSpPr>
              <p:grpSpPr>
                <a:xfrm>
                  <a:off x="7595400" y="4056166"/>
                  <a:ext cx="1009219" cy="657516"/>
                  <a:chOff x="7934090" y="3560069"/>
                  <a:chExt cx="1100165" cy="594682"/>
                </a:xfrm>
              </p:grpSpPr>
              <p:sp>
                <p:nvSpPr>
                  <p:cNvPr id="48" name="Oval 47"/>
                  <p:cNvSpPr/>
                  <p:nvPr/>
                </p:nvSpPr>
                <p:spPr>
                  <a:xfrm>
                    <a:off x="7951674" y="3560069"/>
                    <a:ext cx="1056908" cy="594682"/>
                  </a:xfrm>
                  <a:prstGeom prst="ellipse">
                    <a:avLst/>
                  </a:prstGeom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200" b="1" dirty="0"/>
                  </a:p>
                </p:txBody>
              </p:sp>
              <p:sp>
                <p:nvSpPr>
                  <p:cNvPr id="49" name="Rectangle 48"/>
                  <p:cNvSpPr/>
                  <p:nvPr/>
                </p:nvSpPr>
                <p:spPr>
                  <a:xfrm>
                    <a:off x="7934090" y="3699986"/>
                    <a:ext cx="1100165" cy="37339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b="1" dirty="0" err="1">
                        <a:solidFill>
                          <a:schemeClr val="bg1"/>
                        </a:solidFill>
                      </a:rPr>
                      <a:t>Hepcidin</a:t>
                    </a:r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cxnSp>
              <p:nvCxnSpPr>
                <p:cNvPr id="51" name="Straight Arrow Connector 50"/>
                <p:cNvCxnSpPr/>
                <p:nvPr/>
              </p:nvCxnSpPr>
              <p:spPr>
                <a:xfrm flipH="1">
                  <a:off x="8133007" y="3462920"/>
                  <a:ext cx="63240" cy="51218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/>
                <p:nvPr/>
              </p:nvCxnSpPr>
              <p:spPr>
                <a:xfrm flipH="1">
                  <a:off x="5847804" y="4610586"/>
                  <a:ext cx="1720927" cy="30470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57" name="Group 56"/>
                <p:cNvGrpSpPr/>
                <p:nvPr/>
              </p:nvGrpSpPr>
              <p:grpSpPr>
                <a:xfrm>
                  <a:off x="4695855" y="4675154"/>
                  <a:ext cx="1127558" cy="696591"/>
                  <a:chOff x="7918661" y="3548108"/>
                  <a:chExt cx="1056908" cy="594682"/>
                </a:xfrm>
              </p:grpSpPr>
              <p:sp>
                <p:nvSpPr>
                  <p:cNvPr id="58" name="Oval 57"/>
                  <p:cNvSpPr/>
                  <p:nvPr/>
                </p:nvSpPr>
                <p:spPr>
                  <a:xfrm>
                    <a:off x="7918661" y="3548108"/>
                    <a:ext cx="1056908" cy="594682"/>
                  </a:xfrm>
                  <a:prstGeom prst="ellipse">
                    <a:avLst/>
                  </a:prstGeom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200" b="1" dirty="0"/>
                  </a:p>
                </p:txBody>
              </p:sp>
              <p:sp>
                <p:nvSpPr>
                  <p:cNvPr id="59" name="Rectangle 58"/>
                  <p:cNvSpPr/>
                  <p:nvPr/>
                </p:nvSpPr>
                <p:spPr>
                  <a:xfrm>
                    <a:off x="7934090" y="3699986"/>
                    <a:ext cx="1036819" cy="38448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b="1" dirty="0" err="1">
                        <a:solidFill>
                          <a:schemeClr val="bg1"/>
                        </a:solidFill>
                      </a:rPr>
                      <a:t>Hepcidin</a:t>
                    </a:r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sp>
            <p:nvSpPr>
              <p:cNvPr id="180" name="Rectangle 179"/>
              <p:cNvSpPr/>
              <p:nvPr/>
            </p:nvSpPr>
            <p:spPr>
              <a:xfrm>
                <a:off x="976613" y="3690282"/>
                <a:ext cx="1583160" cy="11877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3" name="Oval 182"/>
            <p:cNvSpPr/>
            <p:nvPr/>
          </p:nvSpPr>
          <p:spPr>
            <a:xfrm>
              <a:off x="4331645" y="3540352"/>
              <a:ext cx="743396" cy="59805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dirty="0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4314698" y="3687945"/>
              <a:ext cx="7296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/>
                <a:t>FGF-6</a:t>
              </a:r>
              <a:endParaRPr lang="en-US" sz="2000" b="1" dirty="0"/>
            </a:p>
          </p:txBody>
        </p:sp>
        <p:sp>
          <p:nvSpPr>
            <p:cNvPr id="185" name="Oval 184"/>
            <p:cNvSpPr/>
            <p:nvPr/>
          </p:nvSpPr>
          <p:spPr>
            <a:xfrm>
              <a:off x="4606108" y="4365455"/>
              <a:ext cx="1122738" cy="24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b="1" dirty="0"/>
                <a:t>Heparin</a:t>
              </a:r>
            </a:p>
          </p:txBody>
        </p:sp>
      </p:grpSp>
      <p:graphicFrame>
        <p:nvGraphicFramePr>
          <p:cNvPr id="187" name="Object 1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5165221"/>
              </p:ext>
            </p:extLst>
          </p:nvPr>
        </p:nvGraphicFramePr>
        <p:xfrm>
          <a:off x="84697" y="568148"/>
          <a:ext cx="3734184" cy="25126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4" r:id="rId4" imgW="6984000" imgH="4698360" progId="">
                  <p:embed/>
                </p:oleObj>
              </mc:Choice>
              <mc:Fallback>
                <p:oleObj r:id="rId4" imgW="6984000" imgH="4698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4697" y="568148"/>
                        <a:ext cx="3734184" cy="25126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1" name="Object 19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2508926"/>
              </p:ext>
            </p:extLst>
          </p:nvPr>
        </p:nvGraphicFramePr>
        <p:xfrm>
          <a:off x="350736" y="3929789"/>
          <a:ext cx="3146342" cy="23482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5" r:id="rId6" imgW="6209280" imgH="4634640" progId="">
                  <p:embed/>
                </p:oleObj>
              </mc:Choice>
              <mc:Fallback>
                <p:oleObj r:id="rId6" imgW="6209280" imgH="46346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0736" y="3929789"/>
                        <a:ext cx="3146342" cy="23482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2" name="Multiply 191"/>
          <p:cNvSpPr/>
          <p:nvPr/>
        </p:nvSpPr>
        <p:spPr>
          <a:xfrm>
            <a:off x="7104283" y="5258336"/>
            <a:ext cx="285690" cy="237309"/>
          </a:xfrm>
          <a:prstGeom prst="mathMultiply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4" name="TextBox 193"/>
          <p:cNvSpPr txBox="1"/>
          <p:nvPr/>
        </p:nvSpPr>
        <p:spPr>
          <a:xfrm>
            <a:off x="4466327" y="4048262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accent3">
                    <a:lumMod val="75000"/>
                  </a:schemeClr>
                </a:solidFill>
              </a:rPr>
              <a:t>E172X</a:t>
            </a:r>
            <a:endParaRPr lang="en-US" sz="1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4970877" y="3990791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accent3">
                    <a:lumMod val="75000"/>
                  </a:schemeClr>
                </a:solidFill>
              </a:rPr>
              <a:t>D174V</a:t>
            </a:r>
            <a:endParaRPr lang="en-US" sz="1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5252149" y="3735719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accent3">
                    <a:lumMod val="75000"/>
                  </a:schemeClr>
                </a:solidFill>
              </a:rPr>
              <a:t>R188Q</a:t>
            </a:r>
            <a:endParaRPr lang="en-US" sz="14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128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52803" y="3568447"/>
            <a:ext cx="1783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Shicheng Guo</a:t>
            </a:r>
          </a:p>
          <a:p>
            <a:r>
              <a:rPr lang="en-US" dirty="0"/>
              <a:t>Marshfield Clinic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990600"/>
            <a:ext cx="2057400" cy="2564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480" y="1014377"/>
            <a:ext cx="1852721" cy="2573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914224" y="3528978"/>
            <a:ext cx="1848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Prof. </a:t>
            </a:r>
            <a:r>
              <a:rPr lang="en-US" dirty="0" err="1"/>
              <a:t>Jiucun</a:t>
            </a:r>
            <a:r>
              <a:rPr lang="en-US" dirty="0"/>
              <a:t> Wang</a:t>
            </a:r>
          </a:p>
          <a:p>
            <a:r>
              <a:rPr lang="en-US" dirty="0" err="1"/>
              <a:t>Fudan</a:t>
            </a:r>
            <a:r>
              <a:rPr lang="en-US" dirty="0"/>
              <a:t> University</a:t>
            </a:r>
            <a:endParaRPr lang="en-US" dirty="0"/>
          </a:p>
        </p:txBody>
      </p:sp>
      <p:pic>
        <p:nvPicPr>
          <p:cNvPr id="8" name="Picture 4" descr="Image result for judith smith madis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638" y="4267200"/>
            <a:ext cx="180022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970238" y="6211670"/>
            <a:ext cx="2268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Assoc</a:t>
            </a:r>
            <a:r>
              <a:rPr lang="en-US" dirty="0"/>
              <a:t> Prof. Judy Smith</a:t>
            </a:r>
          </a:p>
          <a:p>
            <a:r>
              <a:rPr lang="en-US" dirty="0"/>
              <a:t>UW-Madison</a:t>
            </a:r>
            <a:endParaRPr lang="en-US" dirty="0"/>
          </a:p>
        </p:txBody>
      </p:sp>
      <p:sp>
        <p:nvSpPr>
          <p:cNvPr id="10" name="AutoShape 2" descr="Image result for narendranath epperla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214777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923597" y="6119778"/>
            <a:ext cx="1836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</a:t>
            </a:r>
            <a:r>
              <a:rPr lang="en-US" dirty="0" err="1"/>
              <a:t>Naren</a:t>
            </a:r>
            <a:r>
              <a:rPr lang="en-US" dirty="0"/>
              <a:t> </a:t>
            </a:r>
            <a:r>
              <a:rPr lang="en-US" dirty="0" err="1"/>
              <a:t>Epperla</a:t>
            </a:r>
            <a:endParaRPr lang="en-US" dirty="0"/>
          </a:p>
          <a:p>
            <a:r>
              <a:rPr lang="en-US" dirty="0"/>
              <a:t>OSU</a:t>
            </a:r>
            <a:endParaRPr lang="en-US" dirty="0"/>
          </a:p>
        </p:txBody>
      </p:sp>
      <p:pic>
        <p:nvPicPr>
          <p:cNvPr id="18437" name="Picture 5" descr="Image result for zhan ye harol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432844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210502" y="6240252"/>
            <a:ext cx="1273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Zhan Ye </a:t>
            </a:r>
          </a:p>
        </p:txBody>
      </p:sp>
    </p:spTree>
    <p:extLst>
      <p:ext uri="{BB962C8B-B14F-4D97-AF65-F5344CB8AC3E}">
        <p14:creationId xmlns:p14="http://schemas.microsoft.com/office/powerpoint/2010/main" val="293749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3622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Statistical Genetics Vignettes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33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981200" y="427038"/>
            <a:ext cx="7772400" cy="71596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Vignette: Monogenic Recessive Disease Prevalence Estimation</a:t>
            </a:r>
            <a:endParaRPr lang="en-US" b="1" dirty="0">
              <a:solidFill>
                <a:schemeClr val="tx2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600200" y="1371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00200" y="14478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828801" y="1459468"/>
            <a:ext cx="2390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ATGGGCATA</a:t>
            </a:r>
            <a:r>
              <a:rPr lang="en-US" sz="2000" b="1" dirty="0">
                <a:solidFill>
                  <a:srgbClr val="00B050"/>
                </a:solidFill>
              </a:rPr>
              <a:t>C</a:t>
            </a:r>
            <a:r>
              <a:rPr lang="en-US" sz="2000" dirty="0"/>
              <a:t>GCCTTT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828801" y="1688068"/>
            <a:ext cx="2390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ATGGGCATA</a:t>
            </a:r>
            <a:r>
              <a:rPr lang="en-US" sz="2000" b="1" dirty="0">
                <a:solidFill>
                  <a:srgbClr val="00B050"/>
                </a:solidFill>
              </a:rPr>
              <a:t>C</a:t>
            </a:r>
            <a:r>
              <a:rPr lang="en-US" sz="2000" dirty="0"/>
              <a:t>GCCTTT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828801" y="1916668"/>
            <a:ext cx="2390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ATGGGCATA</a:t>
            </a:r>
            <a:r>
              <a:rPr lang="en-US" sz="2000" b="1" dirty="0">
                <a:solidFill>
                  <a:srgbClr val="00B050"/>
                </a:solidFill>
              </a:rPr>
              <a:t>C</a:t>
            </a:r>
            <a:r>
              <a:rPr lang="en-US" sz="2000" dirty="0"/>
              <a:t>GCCTTT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1828801" y="2145268"/>
            <a:ext cx="2390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ATGGGCATA</a:t>
            </a:r>
            <a:r>
              <a:rPr lang="en-US" sz="2000" b="1" dirty="0">
                <a:solidFill>
                  <a:srgbClr val="00B050"/>
                </a:solidFill>
              </a:rPr>
              <a:t>C</a:t>
            </a:r>
            <a:r>
              <a:rPr lang="en-US" sz="2000" dirty="0"/>
              <a:t>GCCTTT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1828801" y="2373868"/>
            <a:ext cx="2390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ATGGGCATA</a:t>
            </a:r>
            <a:r>
              <a:rPr lang="en-US" sz="2000" b="1" dirty="0">
                <a:solidFill>
                  <a:srgbClr val="00B050"/>
                </a:solidFill>
              </a:rPr>
              <a:t>C</a:t>
            </a:r>
            <a:r>
              <a:rPr lang="en-US" sz="2000" dirty="0"/>
              <a:t>GCCTTT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828801" y="2602468"/>
            <a:ext cx="2390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ATGGGCATA</a:t>
            </a:r>
            <a:r>
              <a:rPr lang="en-US" sz="2000" b="1" dirty="0">
                <a:solidFill>
                  <a:srgbClr val="00B050"/>
                </a:solidFill>
              </a:rPr>
              <a:t>C</a:t>
            </a:r>
            <a:r>
              <a:rPr lang="en-US" sz="2000" dirty="0"/>
              <a:t>GCCTTT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1828801" y="2819400"/>
            <a:ext cx="2380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ATGGGCATA</a:t>
            </a:r>
            <a:r>
              <a:rPr lang="en-US" sz="2000" b="1" dirty="0">
                <a:solidFill>
                  <a:srgbClr val="FF0000"/>
                </a:solidFill>
              </a:rPr>
              <a:t>T</a:t>
            </a:r>
            <a:r>
              <a:rPr lang="en-US" sz="2000" dirty="0"/>
              <a:t>GCCTTT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1828801" y="3059668"/>
            <a:ext cx="2390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ATGGGCATA</a:t>
            </a:r>
            <a:r>
              <a:rPr lang="en-US" sz="2000" b="1" dirty="0">
                <a:solidFill>
                  <a:srgbClr val="00B050"/>
                </a:solidFill>
              </a:rPr>
              <a:t>C</a:t>
            </a:r>
            <a:r>
              <a:rPr lang="en-US" sz="2000" dirty="0"/>
              <a:t>GCCTTT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1828801" y="3288268"/>
            <a:ext cx="2390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ATGGGCATA</a:t>
            </a:r>
            <a:r>
              <a:rPr lang="en-US" sz="2000" b="1" dirty="0">
                <a:solidFill>
                  <a:srgbClr val="00B050"/>
                </a:solidFill>
              </a:rPr>
              <a:t>C</a:t>
            </a:r>
            <a:r>
              <a:rPr lang="en-US" sz="2000" dirty="0"/>
              <a:t>GCCTTT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1828801" y="3288268"/>
            <a:ext cx="2390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ATGGGCATA</a:t>
            </a:r>
            <a:r>
              <a:rPr lang="en-US" sz="2000" b="1" dirty="0">
                <a:solidFill>
                  <a:srgbClr val="00B050"/>
                </a:solidFill>
              </a:rPr>
              <a:t>C</a:t>
            </a:r>
            <a:r>
              <a:rPr lang="en-US" sz="2000" dirty="0"/>
              <a:t>GCCTTT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1828801" y="3516868"/>
            <a:ext cx="2380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ATGGGCATA</a:t>
            </a:r>
            <a:r>
              <a:rPr lang="en-US" sz="2000" b="1" dirty="0">
                <a:solidFill>
                  <a:srgbClr val="FF0000"/>
                </a:solidFill>
              </a:rPr>
              <a:t>T</a:t>
            </a:r>
            <a:r>
              <a:rPr lang="en-US" sz="2000" dirty="0"/>
              <a:t>GCCTTT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1828801" y="3974068"/>
            <a:ext cx="2380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ATGGGCATA</a:t>
            </a:r>
            <a:r>
              <a:rPr lang="en-US" sz="2000" b="1" dirty="0">
                <a:solidFill>
                  <a:srgbClr val="FF0000"/>
                </a:solidFill>
              </a:rPr>
              <a:t>T</a:t>
            </a:r>
            <a:r>
              <a:rPr lang="en-US" sz="2000" dirty="0"/>
              <a:t>GCCTTT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1" y="3745468"/>
            <a:ext cx="2390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ATGGGCATA</a:t>
            </a:r>
            <a:r>
              <a:rPr lang="en-US" sz="2000" b="1" dirty="0">
                <a:solidFill>
                  <a:srgbClr val="00B050"/>
                </a:solidFill>
              </a:rPr>
              <a:t>C</a:t>
            </a:r>
            <a:r>
              <a:rPr lang="en-US" sz="2000" dirty="0"/>
              <a:t>GCCTTT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1828801" y="4202668"/>
            <a:ext cx="2390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ATGGGCATA</a:t>
            </a:r>
            <a:r>
              <a:rPr lang="en-US" sz="2000" b="1" dirty="0">
                <a:solidFill>
                  <a:srgbClr val="00B050"/>
                </a:solidFill>
              </a:rPr>
              <a:t>C</a:t>
            </a:r>
            <a:r>
              <a:rPr lang="en-US" sz="2000" dirty="0"/>
              <a:t>GCCTTT</a:t>
            </a:r>
            <a:endParaRPr 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1" y="4431268"/>
            <a:ext cx="2390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ATGGGCATA</a:t>
            </a:r>
            <a:r>
              <a:rPr lang="en-US" sz="2000" b="1" dirty="0">
                <a:solidFill>
                  <a:srgbClr val="00B050"/>
                </a:solidFill>
              </a:rPr>
              <a:t>C</a:t>
            </a:r>
            <a:r>
              <a:rPr lang="en-US" sz="2000" dirty="0"/>
              <a:t>GCCTTT</a:t>
            </a:r>
            <a:endParaRPr lang="en-US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1" y="4659868"/>
            <a:ext cx="2390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ATGGGCATA</a:t>
            </a:r>
            <a:r>
              <a:rPr lang="en-US" sz="2000" b="1" dirty="0">
                <a:solidFill>
                  <a:srgbClr val="00B050"/>
                </a:solidFill>
              </a:rPr>
              <a:t>C</a:t>
            </a:r>
            <a:r>
              <a:rPr lang="en-US" sz="2000" dirty="0"/>
              <a:t>GCCTTT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1" y="4876800"/>
            <a:ext cx="2390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ATGGGCATA</a:t>
            </a:r>
            <a:r>
              <a:rPr lang="en-US" sz="2000" b="1" dirty="0">
                <a:solidFill>
                  <a:srgbClr val="00B050"/>
                </a:solidFill>
              </a:rPr>
              <a:t>C</a:t>
            </a:r>
            <a:r>
              <a:rPr lang="en-US" sz="2000" dirty="0"/>
              <a:t>GCCTTT</a:t>
            </a:r>
            <a:endParaRPr lang="en-US" sz="2000" dirty="0"/>
          </a:p>
        </p:txBody>
      </p:sp>
      <p:sp>
        <p:nvSpPr>
          <p:cNvPr id="24" name="Striped Right Arrow 23"/>
          <p:cNvSpPr/>
          <p:nvPr/>
        </p:nvSpPr>
        <p:spPr>
          <a:xfrm>
            <a:off x="4191000" y="2948997"/>
            <a:ext cx="1130808" cy="58626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819400" y="5246132"/>
            <a:ext cx="88990" cy="878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Oval 25"/>
          <p:cNvSpPr/>
          <p:nvPr/>
        </p:nvSpPr>
        <p:spPr>
          <a:xfrm>
            <a:off x="2819400" y="5398532"/>
            <a:ext cx="88990" cy="878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7" name="Oval 26"/>
          <p:cNvSpPr/>
          <p:nvPr/>
        </p:nvSpPr>
        <p:spPr>
          <a:xfrm>
            <a:off x="2819400" y="5550932"/>
            <a:ext cx="88990" cy="878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8" name="TextBox 27"/>
          <p:cNvSpPr txBox="1"/>
          <p:nvPr/>
        </p:nvSpPr>
        <p:spPr>
          <a:xfrm>
            <a:off x="5638801" y="1600201"/>
            <a:ext cx="2830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ATGGGCATA</a:t>
            </a:r>
            <a:r>
              <a:rPr lang="en-US" sz="2400" b="1" dirty="0">
                <a:solidFill>
                  <a:srgbClr val="00B050"/>
                </a:solidFill>
              </a:rPr>
              <a:t>C</a:t>
            </a:r>
            <a:r>
              <a:rPr lang="en-US" sz="2400" dirty="0"/>
              <a:t>GCCTTT</a:t>
            </a:r>
            <a:endParaRPr lang="en-US" sz="2400" dirty="0"/>
          </a:p>
        </p:txBody>
      </p:sp>
      <p:sp>
        <p:nvSpPr>
          <p:cNvPr id="29" name="TextBox 28"/>
          <p:cNvSpPr txBox="1"/>
          <p:nvPr/>
        </p:nvSpPr>
        <p:spPr>
          <a:xfrm>
            <a:off x="5638801" y="1840469"/>
            <a:ext cx="2830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ATGGGCATA</a:t>
            </a:r>
            <a:r>
              <a:rPr lang="en-US" sz="2400" b="1" dirty="0">
                <a:solidFill>
                  <a:srgbClr val="00B050"/>
                </a:solidFill>
              </a:rPr>
              <a:t>C</a:t>
            </a:r>
            <a:r>
              <a:rPr lang="en-US" sz="2400" dirty="0"/>
              <a:t>GCCTTT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5638800" y="3135869"/>
            <a:ext cx="2819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ATGGGCATA</a:t>
            </a:r>
            <a:r>
              <a:rPr lang="en-US" sz="2400" b="1" dirty="0">
                <a:solidFill>
                  <a:srgbClr val="FF0000"/>
                </a:solidFill>
              </a:rPr>
              <a:t>T</a:t>
            </a:r>
            <a:r>
              <a:rPr lang="en-US" sz="2400" dirty="0"/>
              <a:t>GCCTTT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5638801" y="2907269"/>
            <a:ext cx="2830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ATGGGCATA</a:t>
            </a:r>
            <a:r>
              <a:rPr lang="en-US" sz="2400" b="1" dirty="0">
                <a:solidFill>
                  <a:srgbClr val="00B050"/>
                </a:solidFill>
              </a:rPr>
              <a:t>C</a:t>
            </a:r>
            <a:r>
              <a:rPr lang="en-US" sz="2400" dirty="0"/>
              <a:t>GCCTTT</a:t>
            </a:r>
            <a:endParaRPr lang="en-US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5638800" y="4431269"/>
            <a:ext cx="2819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ATGGGCATA</a:t>
            </a:r>
            <a:r>
              <a:rPr lang="en-US" sz="2400" b="1" dirty="0">
                <a:solidFill>
                  <a:srgbClr val="FF0000"/>
                </a:solidFill>
              </a:rPr>
              <a:t>T</a:t>
            </a:r>
            <a:r>
              <a:rPr lang="en-US" sz="2400" dirty="0"/>
              <a:t>GCCTTT</a:t>
            </a:r>
            <a:endParaRPr lang="en-US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5638800" y="4659869"/>
            <a:ext cx="2819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ATGGGCATA</a:t>
            </a:r>
            <a:r>
              <a:rPr lang="en-US" sz="2400" b="1" dirty="0">
                <a:solidFill>
                  <a:srgbClr val="FF0000"/>
                </a:solidFill>
              </a:rPr>
              <a:t>T</a:t>
            </a:r>
            <a:r>
              <a:rPr lang="en-US" sz="2400" dirty="0"/>
              <a:t>GCCTTT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9220200" y="1688068"/>
                <a:ext cx="6418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/>
                            </a:rPr>
                            <m:t>𝑝</m:t>
                          </m:r>
                        </m:e>
                        <m:sup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200" y="1688068"/>
                <a:ext cx="641842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8763000" y="2974427"/>
                <a:ext cx="17986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2</m:t>
                      </m:r>
                      <m:r>
                        <a:rPr lang="en-US" sz="2800" i="1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1−</m:t>
                          </m:r>
                          <m:r>
                            <a:rPr lang="en-US" sz="2800" i="1">
                              <a:latin typeface="Cambria Math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0" y="2974427"/>
                <a:ext cx="179869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8839201" y="4495800"/>
                <a:ext cx="15623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1−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01" y="4495800"/>
                <a:ext cx="156235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3581400" y="5550932"/>
                <a:ext cx="22184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𝑓𝑟𝑒𝑞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𝐶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en-US" sz="2800" i="1">
                          <a:latin typeface="Cambria Math"/>
                        </a:rPr>
                        <m:t>𝑝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5550932"/>
                <a:ext cx="221849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3581401" y="6031468"/>
                <a:ext cx="28350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𝑓𝑟𝑒𝑞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𝑇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=1−</m:t>
                      </m:r>
                      <m:r>
                        <a:rPr lang="en-US" sz="2800" i="1">
                          <a:latin typeface="Cambria Math"/>
                        </a:rPr>
                        <m:t>𝑝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1" y="6031468"/>
                <a:ext cx="283500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2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1" y="3895726"/>
            <a:ext cx="650557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868362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Recessive Disease Prevalence Estimation</a:t>
            </a:r>
            <a:endParaRPr lang="en-US" sz="3600" b="1" dirty="0">
              <a:solidFill>
                <a:schemeClr val="tx2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600200" y="914400"/>
            <a:ext cx="899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600200" y="990600"/>
            <a:ext cx="899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752600" y="1228263"/>
            <a:ext cx="84135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From a sample of 2n sequences from the general </a:t>
            </a:r>
          </a:p>
          <a:p>
            <a:r>
              <a:rPr lang="en-US" sz="3200" dirty="0"/>
              <a:t>population, we want to estimate the frequency </a:t>
            </a:r>
          </a:p>
          <a:p>
            <a:r>
              <a:rPr lang="en-US" sz="3200" dirty="0"/>
              <a:t>o</a:t>
            </a:r>
            <a:r>
              <a:rPr lang="en-US" sz="3200" dirty="0"/>
              <a:t>f individuals with a recessive disease (q</a:t>
            </a:r>
            <a:r>
              <a:rPr lang="en-US" sz="3200" baseline="30000" dirty="0"/>
              <a:t>2</a:t>
            </a:r>
            <a:r>
              <a:rPr lang="en-US" sz="3200" dirty="0"/>
              <a:t>)  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1752600" y="3124201"/>
            <a:ext cx="8535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dirty="0"/>
              <a:t> individuals from the sample of 2n, harbor a disease-causing allele</a:t>
            </a:r>
            <a:endParaRPr lang="en-US" sz="2400" dirty="0"/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5273449"/>
            <a:ext cx="6734175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361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240" y="381000"/>
            <a:ext cx="8694855" cy="556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352800" y="685801"/>
            <a:ext cx="22792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Oculocutaneous</a:t>
            </a:r>
            <a:r>
              <a:rPr lang="en-US" sz="2400" dirty="0"/>
              <a:t> </a:t>
            </a:r>
          </a:p>
          <a:p>
            <a:r>
              <a:rPr lang="en-US" sz="2400" dirty="0"/>
              <a:t>albinism type 1A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2318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318" y="1847484"/>
            <a:ext cx="8872282" cy="5010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76200"/>
            <a:ext cx="68199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237" y="914401"/>
            <a:ext cx="66484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792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3622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Background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29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1143001"/>
            <a:ext cx="8382000" cy="1524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high throughput settings, distinguishing between signals generated under the null and alternative models can be convoluted.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133600" y="152400"/>
            <a:ext cx="77724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2"/>
                </a:solidFill>
              </a:rPr>
              <a:t>Vignette: Multiplicity Correction</a:t>
            </a:r>
            <a:endParaRPr lang="en-US" b="1" dirty="0">
              <a:solidFill>
                <a:schemeClr val="tx2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6002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002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39627"/>
              </p:ext>
            </p:extLst>
          </p:nvPr>
        </p:nvGraphicFramePr>
        <p:xfrm>
          <a:off x="2514601" y="3124200"/>
          <a:ext cx="6324599" cy="30746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3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78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78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78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78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24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1.60E-07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2.83E-07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6.51E-08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8.62E-08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4.11E-08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24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tx2"/>
                          </a:solidFill>
                          <a:effectLst/>
                        </a:rPr>
                        <a:t>3.02E-07</a:t>
                      </a:r>
                      <a:endParaRPr lang="en-US" sz="2000" b="1" i="0" u="none" strike="noStrike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3.76E-07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3.42E-07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1.47E-07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1.03E-07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24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tx2"/>
                          </a:solidFill>
                          <a:effectLst/>
                        </a:rPr>
                        <a:t>5.17E-07</a:t>
                      </a:r>
                      <a:endParaRPr lang="en-US" sz="2000" b="1" i="0" u="none" strike="noStrike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3.84E-07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3.90E-07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3.01E-07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1.51E-07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4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tx2"/>
                          </a:solidFill>
                          <a:effectLst/>
                        </a:rPr>
                        <a:t>6.05E-07</a:t>
                      </a:r>
                      <a:endParaRPr lang="en-US" sz="2000" b="1" i="0" u="none" strike="noStrike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tx2"/>
                          </a:solidFill>
                          <a:effectLst/>
                        </a:rPr>
                        <a:t>4.00E-07</a:t>
                      </a:r>
                      <a:endParaRPr lang="en-US" sz="2000" b="1" i="0" u="none" strike="noStrike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3.97E-07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6.86E-07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2.02E-07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4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tx2"/>
                          </a:solidFill>
                          <a:effectLst/>
                        </a:rPr>
                        <a:t>6.12E-07</a:t>
                      </a:r>
                      <a:endParaRPr lang="en-US" sz="2000" b="1" i="0" u="none" strike="noStrike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tx2"/>
                          </a:solidFill>
                          <a:effectLst/>
                        </a:rPr>
                        <a:t>4.59E-07</a:t>
                      </a:r>
                      <a:endParaRPr lang="en-US" sz="2000" b="1" i="0" u="none" strike="noStrike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tx2"/>
                          </a:solidFill>
                          <a:effectLst/>
                        </a:rPr>
                        <a:t>4.25E-07</a:t>
                      </a:r>
                      <a:endParaRPr lang="en-US" sz="2000" b="1" i="0" u="none" strike="noStrike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7.30E-07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5.32E-07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24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tx2"/>
                          </a:solidFill>
                          <a:effectLst/>
                        </a:rPr>
                        <a:t>7.70E-07</a:t>
                      </a:r>
                      <a:endParaRPr lang="en-US" sz="2000" b="1" i="0" u="none" strike="noStrike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tx2"/>
                          </a:solidFill>
                          <a:effectLst/>
                        </a:rPr>
                        <a:t>5.80E-07</a:t>
                      </a:r>
                      <a:endParaRPr lang="en-US" sz="2000" b="1" i="0" u="none" strike="noStrike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tx2"/>
                          </a:solidFill>
                          <a:effectLst/>
                        </a:rPr>
                        <a:t>5.41E-07</a:t>
                      </a:r>
                      <a:endParaRPr lang="en-US" sz="2000" b="1" i="0" u="none" strike="noStrike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7.34E-07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6.51E-07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895601" y="2787135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Exp1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191001" y="2754869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Exp2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410201" y="2743201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Exp3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705601" y="2743201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Exp4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924801" y="2743201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Exp5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0531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0232313"/>
              </p:ext>
            </p:extLst>
          </p:nvPr>
        </p:nvGraphicFramePr>
        <p:xfrm>
          <a:off x="1905001" y="1752601"/>
          <a:ext cx="6324599" cy="5886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3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78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78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78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78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86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1.60E-07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2.83E-07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6.51E-08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8.62E-08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4.11E-08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2133600" y="152400"/>
            <a:ext cx="77724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2"/>
                </a:solidFill>
              </a:rPr>
              <a:t>Vignette: Multiplicity Correction</a:t>
            </a:r>
            <a:endParaRPr lang="en-US" b="1" dirty="0">
              <a:solidFill>
                <a:schemeClr val="tx2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6002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002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09801" y="1339335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Exp1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505201" y="1307069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Exp2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724401" y="1295401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Exp3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019801" y="1295401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Exp4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239001" y="1295401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Exp5</a:t>
            </a:r>
            <a:endParaRPr lang="en-US" sz="2400" b="1" dirty="0"/>
          </a:p>
        </p:txBody>
      </p:sp>
      <p:sp>
        <p:nvSpPr>
          <p:cNvPr id="13" name="Oval 12"/>
          <p:cNvSpPr/>
          <p:nvPr/>
        </p:nvSpPr>
        <p:spPr>
          <a:xfrm>
            <a:off x="8534401" y="213360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686801" y="213360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839201" y="213360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366940" y="2743200"/>
            <a:ext cx="708623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</a:rPr>
              <a:t>Given n tests, what is the distribution of </a:t>
            </a:r>
          </a:p>
          <a:p>
            <a:pPr algn="ctr"/>
            <a:r>
              <a:rPr lang="en-US" sz="3200" b="1" dirty="0">
                <a:solidFill>
                  <a:schemeClr val="tx2"/>
                </a:solidFill>
              </a:rPr>
              <a:t>top-ranked p-values under the null? </a:t>
            </a:r>
            <a:endParaRPr lang="en-US" sz="3200" b="1" dirty="0">
              <a:solidFill>
                <a:schemeClr val="tx2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209801" y="2743200"/>
            <a:ext cx="7243373" cy="1219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941" y="4969248"/>
            <a:ext cx="493395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600201" y="4189711"/>
            <a:ext cx="91385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Using order statistics, we can derive the density of an arbitrarily-ranked </a:t>
            </a:r>
          </a:p>
          <a:p>
            <a:r>
              <a:rPr lang="en-US" sz="2400" dirty="0"/>
              <a:t>(</a:t>
            </a:r>
            <a:r>
              <a:rPr lang="en-US" sz="2400" dirty="0" err="1"/>
              <a:t>i</a:t>
            </a:r>
            <a:r>
              <a:rPr lang="en-US" sz="2400" baseline="30000" dirty="0" err="1"/>
              <a:t>th</a:t>
            </a:r>
            <a:r>
              <a:rPr lang="en-US" sz="2400" dirty="0"/>
              <a:t> rank) random variable having distribution function F: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91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09800" y="152400"/>
            <a:ext cx="77724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2"/>
                </a:solidFill>
              </a:rPr>
              <a:t>Vignette: Multiplicity Correction</a:t>
            </a:r>
            <a:endParaRPr lang="en-US" b="1" dirty="0">
              <a:solidFill>
                <a:schemeClr val="tx2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6764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764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153274" y="2721429"/>
            <a:ext cx="381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553201" y="4244647"/>
            <a:ext cx="2586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Dunn-</a:t>
            </a:r>
            <a:r>
              <a:rPr lang="en-US" sz="2000" b="1" dirty="0" err="1">
                <a:solidFill>
                  <a:schemeClr val="tx2"/>
                </a:solidFill>
              </a:rPr>
              <a:t>Sidak</a:t>
            </a:r>
            <a:r>
              <a:rPr lang="en-US" sz="2000" b="1" dirty="0">
                <a:solidFill>
                  <a:schemeClr val="tx2"/>
                </a:solidFill>
              </a:rPr>
              <a:t> Correction</a:t>
            </a:r>
            <a:endParaRPr lang="en-US" sz="2000" b="1" dirty="0">
              <a:solidFill>
                <a:schemeClr val="tx2"/>
              </a:solidFill>
            </a:endParaRPr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255" y="1334603"/>
            <a:ext cx="142875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141" y="4181476"/>
            <a:ext cx="196215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970" y="3463597"/>
            <a:ext cx="49911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057401" y="1836004"/>
            <a:ext cx="8384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Under uniformly-distributed p-values, the pdf of the top-ranked </a:t>
            </a:r>
          </a:p>
          <a:p>
            <a:r>
              <a:rPr lang="en-US" sz="2400" b="1" dirty="0">
                <a:solidFill>
                  <a:schemeClr val="tx2"/>
                </a:solidFill>
              </a:rPr>
              <a:t>P-value is:</a:t>
            </a:r>
            <a:endParaRPr lang="en-US" sz="2400" b="1" dirty="0">
              <a:solidFill>
                <a:schemeClr val="tx2"/>
              </a:solidFill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6" y="2286000"/>
            <a:ext cx="454342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057400" y="1282513"/>
            <a:ext cx="2810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Using the transform: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76401" y="3094265"/>
            <a:ext cx="8437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Hence, the p-value testing the significance of the of the top-ranked finding is: </a:t>
            </a:r>
            <a:endParaRPr lang="en-US" sz="2000" b="1" dirty="0">
              <a:solidFill>
                <a:schemeClr val="tx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86055" y="5319141"/>
            <a:ext cx="8504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However, null p-values are never </a:t>
            </a:r>
            <a:r>
              <a:rPr lang="en-US" sz="2000" b="1" dirty="0" err="1">
                <a:solidFill>
                  <a:schemeClr val="tx2"/>
                </a:solidFill>
              </a:rPr>
              <a:t>i.i.d</a:t>
            </a:r>
            <a:r>
              <a:rPr lang="en-US" sz="2000" b="1" dirty="0">
                <a:solidFill>
                  <a:schemeClr val="tx2"/>
                </a:solidFill>
              </a:rPr>
              <a:t>. uniformly-distributed random variables 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due to statistical artifacts, population stratification, etc.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1524000" y="4876800"/>
            <a:ext cx="9067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786055" y="5257801"/>
            <a:ext cx="8504123" cy="8530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58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09800" y="152400"/>
            <a:ext cx="77724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2"/>
                </a:solidFill>
              </a:rPr>
              <a:t>Vignette: Multiplicity Correction</a:t>
            </a:r>
            <a:endParaRPr lang="en-US" b="1" dirty="0">
              <a:solidFill>
                <a:schemeClr val="tx2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6764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764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368649"/>
            <a:ext cx="142875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905000" y="1288588"/>
            <a:ext cx="5274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Solution: Generalize the null density of  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05000" y="1288588"/>
            <a:ext cx="6781801" cy="6164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99" y="3276601"/>
            <a:ext cx="7751552" cy="121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505200" y="1926772"/>
            <a:ext cx="4029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Treat     as Gamma-distributed</a:t>
            </a:r>
            <a:endParaRPr lang="en-US" sz="2400" b="1" dirty="0">
              <a:solidFill>
                <a:schemeClr val="tx2"/>
              </a:solidFill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122" y="2026102"/>
            <a:ext cx="268879" cy="336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352801" y="1905001"/>
            <a:ext cx="4365171" cy="5007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676401" y="2669918"/>
            <a:ext cx="7589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Therefore, for an observed top-ranked –log p-value of     ,  </a:t>
            </a:r>
            <a:endParaRPr lang="en-US" sz="2400" b="1" dirty="0">
              <a:solidFill>
                <a:schemeClr val="tx2"/>
              </a:solidFill>
            </a:endParaRP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714" y="2697514"/>
            <a:ext cx="315686" cy="434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926770" y="4732273"/>
            <a:ext cx="6122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Using data from a large study on extreme BMI,</a:t>
            </a:r>
            <a:endParaRPr lang="en-US" dirty="0"/>
          </a:p>
        </p:txBody>
      </p:sp>
      <p:pic>
        <p:nvPicPr>
          <p:cNvPr id="17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442" y="5519737"/>
            <a:ext cx="1783451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032" y="5466156"/>
            <a:ext cx="2346737" cy="521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4437561" y="5726903"/>
            <a:ext cx="1343215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99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400"/>
            <a:ext cx="7772400" cy="71596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Vignette: A fine mapping theorem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295401"/>
            <a:ext cx="8229600" cy="4830763"/>
          </a:xfrm>
        </p:spPr>
        <p:txBody>
          <a:bodyPr>
            <a:normAutofit/>
          </a:bodyPr>
          <a:lstStyle/>
          <a:p>
            <a:r>
              <a:rPr lang="en-US" sz="2400" dirty="0"/>
              <a:t>Consider a 2-locus model, one </a:t>
            </a:r>
            <a:r>
              <a:rPr lang="en-US" sz="2400" dirty="0" err="1"/>
              <a:t>biallelic</a:t>
            </a:r>
            <a:r>
              <a:rPr lang="en-US" sz="2400" dirty="0"/>
              <a:t> site is causal with respect to a binary disease outcome, and the other </a:t>
            </a:r>
            <a:r>
              <a:rPr lang="en-US" sz="2400" dirty="0" err="1"/>
              <a:t>biallelic</a:t>
            </a:r>
            <a:r>
              <a:rPr lang="en-US" sz="2400" dirty="0"/>
              <a:t> site is in linkage disequilibrium with the causal site </a:t>
            </a:r>
            <a:endParaRPr 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6002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6002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962400" y="5514976"/>
            <a:ext cx="2895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419600" y="5286376"/>
            <a:ext cx="0" cy="2286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477000" y="5286376"/>
            <a:ext cx="0" cy="2286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10000" y="4752976"/>
            <a:ext cx="1124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A1/A2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43600" y="4752976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</a:rPr>
              <a:t>B1/B2</a:t>
            </a:r>
            <a:endParaRPr lang="en-US" sz="2800" b="1" dirty="0">
              <a:solidFill>
                <a:schemeClr val="tx2"/>
              </a:solidFill>
            </a:endParaRP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691" y="5819776"/>
            <a:ext cx="91440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4638676"/>
            <a:ext cx="533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038" y="5815294"/>
            <a:ext cx="619125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981200" y="2895601"/>
            <a:ext cx="82023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Luo et al., 1997 showed for quantitative traits, the proportion </a:t>
            </a:r>
          </a:p>
          <a:p>
            <a:r>
              <a:rPr lang="en-US" sz="2400" dirty="0"/>
              <a:t>    of additive variance of a trait due to a marker in linkage </a:t>
            </a:r>
          </a:p>
          <a:p>
            <a:r>
              <a:rPr lang="en-US" sz="2400" dirty="0"/>
              <a:t> </a:t>
            </a:r>
            <a:r>
              <a:rPr lang="en-US" sz="2400" dirty="0"/>
              <a:t>   disequilibrium with a causal QTL (            ) is simply </a:t>
            </a:r>
            <a:endParaRPr lang="en-US" sz="2400" dirty="0"/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3646714"/>
            <a:ext cx="381000" cy="544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1" y="3699782"/>
            <a:ext cx="80962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326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Fine mapping theorem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61" y="1828802"/>
            <a:ext cx="2305048" cy="838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16002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002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911" y="1027410"/>
            <a:ext cx="6432690" cy="5678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600200" y="1752600"/>
            <a:ext cx="2362200" cy="1066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93200" y="2819400"/>
            <a:ext cx="2356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Maadooliat et al., 2016</a:t>
            </a:r>
            <a:endParaRPr lang="en-US" dirty="0"/>
          </a:p>
        </p:txBody>
      </p:sp>
      <p:pic>
        <p:nvPicPr>
          <p:cNvPr id="10" name="Picture 2" descr="Image result for mehdi maadoolia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428" y="3733801"/>
            <a:ext cx="2539924" cy="141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600200" y="5288339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Assist Prof. Mehdi Maadooliat</a:t>
            </a:r>
          </a:p>
          <a:p>
            <a:r>
              <a:rPr lang="en-US" dirty="0"/>
              <a:t>Marquette University</a:t>
            </a:r>
          </a:p>
        </p:txBody>
      </p:sp>
    </p:spTree>
    <p:extLst>
      <p:ext uri="{BB962C8B-B14F-4D97-AF65-F5344CB8AC3E}">
        <p14:creationId xmlns:p14="http://schemas.microsoft.com/office/powerpoint/2010/main" val="257777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74" y="1966914"/>
            <a:ext cx="8712953" cy="466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779" y="188565"/>
            <a:ext cx="4252862" cy="157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25842" y="188565"/>
            <a:ext cx="447314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Enables Inference of OR at </a:t>
            </a:r>
          </a:p>
          <a:p>
            <a:pPr algn="ctr"/>
            <a:r>
              <a:rPr lang="en-US" sz="2800" b="1" dirty="0">
                <a:solidFill>
                  <a:schemeClr val="tx2"/>
                </a:solidFill>
              </a:rPr>
              <a:t>Causal Sites using Data from </a:t>
            </a:r>
          </a:p>
          <a:p>
            <a:pPr algn="ctr"/>
            <a:r>
              <a:rPr lang="en-US" sz="2800" b="1" dirty="0">
                <a:solidFill>
                  <a:schemeClr val="tx2"/>
                </a:solidFill>
              </a:rPr>
              <a:t>LD Markers</a:t>
            </a:r>
            <a:endParaRPr lang="en-US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68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Fine mapping theorem application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1143001"/>
            <a:ext cx="3686175" cy="488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26" y="1143000"/>
            <a:ext cx="3762375" cy="482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16002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6002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70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6764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Identity-by-Descent Mapping 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87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639762"/>
          </a:xfrm>
        </p:spPr>
        <p:txBody>
          <a:bodyPr>
            <a:normAutofit/>
          </a:bodyPr>
          <a:lstStyle/>
          <a:p>
            <a:r>
              <a:rPr lang="en-US" sz="3200" b="1" dirty="0"/>
              <a:t>Identity-by-Descent</a:t>
            </a:r>
            <a:endParaRPr lang="en-US" sz="3200" dirty="0"/>
          </a:p>
        </p:txBody>
      </p:sp>
      <p:sp>
        <p:nvSpPr>
          <p:cNvPr id="4" name="Oval 3"/>
          <p:cNvSpPr/>
          <p:nvPr/>
        </p:nvSpPr>
        <p:spPr>
          <a:xfrm>
            <a:off x="5734723" y="1480073"/>
            <a:ext cx="914400" cy="914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182523" y="1524000"/>
            <a:ext cx="811306" cy="82609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4" idx="6"/>
            <a:endCxn id="5" idx="1"/>
          </p:cNvCxnSpPr>
          <p:nvPr/>
        </p:nvCxnSpPr>
        <p:spPr>
          <a:xfrm flipV="1">
            <a:off x="6649123" y="1937049"/>
            <a:ext cx="533400" cy="2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915823" y="1937050"/>
            <a:ext cx="0" cy="10347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201323" y="2971800"/>
            <a:ext cx="35052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01323" y="2971801"/>
            <a:ext cx="0" cy="51737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344323" y="2971801"/>
            <a:ext cx="0" cy="51737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563523" y="2971801"/>
            <a:ext cx="0" cy="51737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706523" y="2971801"/>
            <a:ext cx="0" cy="51737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4744123" y="3489175"/>
            <a:ext cx="914400" cy="914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106323" y="3429000"/>
            <a:ext cx="914400" cy="914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914017" y="3505200"/>
            <a:ext cx="811306" cy="82609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256494" y="3429000"/>
            <a:ext cx="914400" cy="914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4210723" y="3962176"/>
            <a:ext cx="533400" cy="2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399417" y="3517302"/>
            <a:ext cx="811306" cy="82609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4477424" y="3962400"/>
            <a:ext cx="2689" cy="6096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839123" y="4572000"/>
            <a:ext cx="35052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852570" y="4572001"/>
            <a:ext cx="0" cy="51737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482801" y="4572000"/>
            <a:ext cx="0" cy="51737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344323" y="4571999"/>
            <a:ext cx="0" cy="51737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2395370" y="5089373"/>
            <a:ext cx="914400" cy="914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071770" y="5089373"/>
            <a:ext cx="811306" cy="82609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970046" y="5089373"/>
            <a:ext cx="811306" cy="82609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600200" y="6858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600200" y="7620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9170894" y="3885976"/>
            <a:ext cx="533400" cy="2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9704294" y="3489175"/>
            <a:ext cx="811306" cy="82609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>
            <a:endCxn id="38" idx="0"/>
          </p:cNvCxnSpPr>
          <p:nvPr/>
        </p:nvCxnSpPr>
        <p:spPr>
          <a:xfrm>
            <a:off x="9399494" y="3886202"/>
            <a:ext cx="0" cy="114299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8942294" y="5029200"/>
            <a:ext cx="914400" cy="914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>
            <a:off x="6122894" y="1676400"/>
            <a:ext cx="0" cy="5334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646894" y="1676400"/>
            <a:ext cx="0" cy="533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494494" y="1676400"/>
            <a:ext cx="0" cy="5334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319670" y="1676400"/>
            <a:ext cx="0" cy="5334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151120" y="3679675"/>
            <a:ext cx="0" cy="5334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5360894" y="3930352"/>
            <a:ext cx="0" cy="29068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360894" y="3679675"/>
            <a:ext cx="0" cy="26065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275294" y="3651549"/>
            <a:ext cx="0" cy="5334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509735" y="3602019"/>
            <a:ext cx="0" cy="5334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8637494" y="3602019"/>
            <a:ext cx="0" cy="5334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0009094" y="3657600"/>
            <a:ext cx="0" cy="5334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0161494" y="3657600"/>
            <a:ext cx="0" cy="5334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427694" y="3651549"/>
            <a:ext cx="0" cy="228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427694" y="3839585"/>
            <a:ext cx="0" cy="19296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427694" y="4032550"/>
            <a:ext cx="0" cy="1584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7684546" y="3601010"/>
            <a:ext cx="0" cy="5334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8789894" y="3610985"/>
            <a:ext cx="0" cy="4215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8789894" y="3962401"/>
            <a:ext cx="0" cy="19296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3684494" y="3657600"/>
            <a:ext cx="0" cy="5334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3913094" y="3657600"/>
            <a:ext cx="0" cy="5334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770094" y="5257800"/>
            <a:ext cx="0" cy="5334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2985248" y="5257800"/>
            <a:ext cx="0" cy="5334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8789894" y="3657601"/>
            <a:ext cx="0" cy="37494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9323294" y="5257800"/>
            <a:ext cx="0" cy="5334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9475694" y="5257801"/>
            <a:ext cx="0" cy="4215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9475694" y="5609217"/>
            <a:ext cx="0" cy="19296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9475694" y="5304417"/>
            <a:ext cx="0" cy="37494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370294" y="5235722"/>
            <a:ext cx="0" cy="5334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4551381" y="5235722"/>
            <a:ext cx="0" cy="5334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75294" y="5257800"/>
            <a:ext cx="0" cy="5334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503894" y="5263850"/>
            <a:ext cx="0" cy="26065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03894" y="5606750"/>
            <a:ext cx="0" cy="18445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503894" y="5502422"/>
            <a:ext cx="0" cy="1363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503894" y="5486400"/>
            <a:ext cx="2971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6503894" y="5638800"/>
            <a:ext cx="2971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Image result for mehdi maadoolia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2" r="31254" b="22581"/>
          <a:stretch/>
        </p:blipFill>
        <p:spPr bwMode="auto">
          <a:xfrm>
            <a:off x="1676400" y="839892"/>
            <a:ext cx="2514600" cy="244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/>
          <p:cNvSpPr txBox="1"/>
          <p:nvPr/>
        </p:nvSpPr>
        <p:spPr>
          <a:xfrm>
            <a:off x="1643743" y="3267671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Assist Prof. Mehdi Maadooliat</a:t>
            </a:r>
          </a:p>
          <a:p>
            <a:r>
              <a:rPr lang="en-US" dirty="0"/>
              <a:t>Marquette </a:t>
            </a:r>
          </a:p>
          <a:p>
            <a:r>
              <a:rPr lang="en-US" dirty="0"/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165557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5400" y="1143000"/>
            <a:ext cx="5257800" cy="5562600"/>
          </a:xfrm>
        </p:spPr>
        <p:txBody>
          <a:bodyPr>
            <a:normAutofit fontScale="92500"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Linkage mapping in multiplex families: Rare, highly penetrant alleles identified primarily in uncommon diseases</a:t>
            </a:r>
          </a:p>
          <a:p>
            <a:pPr marL="0" indent="0"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Linkage in affected sib pairs: Some chromosomal regions identified in both common and rare diseases, but infrequently leading to specific alleles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/>
                </a:solidFill>
              </a:rPr>
              <a:t>     </a:t>
            </a:r>
          </a:p>
          <a:p>
            <a:r>
              <a:rPr lang="en-US" sz="2400" dirty="0">
                <a:solidFill>
                  <a:schemeClr val="tx2"/>
                </a:solidFill>
              </a:rPr>
              <a:t>GWAS: Numerous high </a:t>
            </a:r>
            <a:r>
              <a:rPr lang="en-US" sz="2400" dirty="0" err="1">
                <a:solidFill>
                  <a:schemeClr val="tx2"/>
                </a:solidFill>
              </a:rPr>
              <a:t>freq</a:t>
            </a:r>
            <a:r>
              <a:rPr lang="en-US" sz="2400" dirty="0">
                <a:solidFill>
                  <a:schemeClr val="tx2"/>
                </a:solidFill>
              </a:rPr>
              <a:t> alleles found of mild effect sizes for common diseases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Association-based NGS: Typically, rare variants found at GWAS-identified genes</a:t>
            </a:r>
          </a:p>
          <a:p>
            <a:pPr marL="0" indent="0">
              <a:buNone/>
            </a:pP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981200" y="762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2"/>
                </a:solidFill>
              </a:rPr>
              <a:t>Genetic Architecture of Diseases: Results</a:t>
            </a:r>
            <a:endParaRPr lang="en-US" sz="3200" b="1" dirty="0">
              <a:solidFill>
                <a:schemeClr val="tx2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600200" y="7620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00200" y="8382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4" name="Picture 4" descr="Image result for multiplex linkage families huntingtons venezuela pedig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295400"/>
            <a:ext cx="3612669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330334" y="2438400"/>
            <a:ext cx="14654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Gusella</a:t>
            </a:r>
            <a:r>
              <a:rPr lang="en-US" sz="900" dirty="0"/>
              <a:t> </a:t>
            </a:r>
            <a:r>
              <a:rPr lang="en-US" sz="900" i="1" dirty="0"/>
              <a:t>et al. </a:t>
            </a:r>
            <a:r>
              <a:rPr lang="en-US" sz="900" dirty="0"/>
              <a:t>(1983) </a:t>
            </a:r>
            <a:r>
              <a:rPr lang="en-US" sz="900" i="1" dirty="0"/>
              <a:t>Nature</a:t>
            </a:r>
            <a:endParaRPr lang="en-US" sz="900" i="1" dirty="0"/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26" y="2706216"/>
            <a:ext cx="3114675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364962" y="4036368"/>
            <a:ext cx="16642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Prescott </a:t>
            </a:r>
            <a:r>
              <a:rPr lang="en-US" sz="900" i="1" dirty="0"/>
              <a:t>et al. </a:t>
            </a:r>
            <a:r>
              <a:rPr lang="en-US" sz="900" dirty="0"/>
              <a:t>(2006) </a:t>
            </a:r>
            <a:r>
              <a:rPr lang="en-US" sz="900" i="1" dirty="0" err="1"/>
              <a:t>Mol</a:t>
            </a:r>
            <a:r>
              <a:rPr lang="en-US" sz="900" i="1" dirty="0"/>
              <a:t> Psych</a:t>
            </a:r>
            <a:endParaRPr lang="en-US" sz="900" i="1" dirty="0"/>
          </a:p>
        </p:txBody>
      </p:sp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543" y="4269432"/>
            <a:ext cx="28956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364963" y="5788968"/>
            <a:ext cx="16433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Fritsche </a:t>
            </a:r>
            <a:r>
              <a:rPr lang="en-US" sz="900" i="1" dirty="0"/>
              <a:t>et al. </a:t>
            </a:r>
            <a:r>
              <a:rPr lang="en-US" sz="900" dirty="0"/>
              <a:t>(2016) </a:t>
            </a:r>
            <a:r>
              <a:rPr lang="en-US" sz="900" i="1" dirty="0"/>
              <a:t>Nat Genet</a:t>
            </a:r>
            <a:endParaRPr lang="en-US" sz="900" i="1" dirty="0"/>
          </a:p>
        </p:txBody>
      </p:sp>
    </p:spTree>
    <p:extLst>
      <p:ext uri="{BB962C8B-B14F-4D97-AF65-F5344CB8AC3E}">
        <p14:creationId xmlns:p14="http://schemas.microsoft.com/office/powerpoint/2010/main" val="341201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Shared Chromosomal Regions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100" b="1" dirty="0">
                <a:solidFill>
                  <a:schemeClr val="tx2"/>
                </a:solidFill>
              </a:rPr>
              <a:t>Simplified Analytic Model</a:t>
            </a:r>
            <a:endParaRPr lang="en-US" sz="3100" b="1" dirty="0">
              <a:solidFill>
                <a:schemeClr val="tx2"/>
              </a:solidFill>
            </a:endParaRPr>
          </a:p>
        </p:txBody>
      </p:sp>
      <p:cxnSp>
        <p:nvCxnSpPr>
          <p:cNvPr id="5" name="Straight Connector 4"/>
          <p:cNvCxnSpPr>
            <a:endCxn id="13" idx="0"/>
          </p:cNvCxnSpPr>
          <p:nvPr/>
        </p:nvCxnSpPr>
        <p:spPr>
          <a:xfrm flipH="1">
            <a:off x="2160588" y="2056147"/>
            <a:ext cx="2324100" cy="3048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427288" y="5104147"/>
            <a:ext cx="2286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70188" y="5104147"/>
            <a:ext cx="228600" cy="228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494088" y="5104147"/>
            <a:ext cx="228600" cy="228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875088" y="5112085"/>
            <a:ext cx="228600" cy="228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256088" y="5123197"/>
            <a:ext cx="228600" cy="228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119438" y="5104147"/>
            <a:ext cx="2286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637088" y="5142247"/>
            <a:ext cx="2286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046288" y="5104147"/>
            <a:ext cx="2286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018088" y="5147010"/>
            <a:ext cx="2286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756275" y="5177172"/>
            <a:ext cx="2286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367338" y="5147010"/>
            <a:ext cx="228600" cy="228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7" name="Straight Connector 16"/>
          <p:cNvCxnSpPr>
            <a:endCxn id="6" idx="0"/>
          </p:cNvCxnSpPr>
          <p:nvPr/>
        </p:nvCxnSpPr>
        <p:spPr>
          <a:xfrm flipH="1">
            <a:off x="2541588" y="2056147"/>
            <a:ext cx="1943100" cy="3048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7" idx="0"/>
          </p:cNvCxnSpPr>
          <p:nvPr/>
        </p:nvCxnSpPr>
        <p:spPr>
          <a:xfrm flipH="1">
            <a:off x="2884488" y="2056147"/>
            <a:ext cx="1611312" cy="3048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15" idx="0"/>
          </p:cNvCxnSpPr>
          <p:nvPr/>
        </p:nvCxnSpPr>
        <p:spPr>
          <a:xfrm>
            <a:off x="4484689" y="2056148"/>
            <a:ext cx="1385887" cy="312102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11" idx="0"/>
          </p:cNvCxnSpPr>
          <p:nvPr/>
        </p:nvCxnSpPr>
        <p:spPr>
          <a:xfrm flipH="1">
            <a:off x="3233738" y="2056147"/>
            <a:ext cx="1262062" cy="3048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8" idx="0"/>
          </p:cNvCxnSpPr>
          <p:nvPr/>
        </p:nvCxnSpPr>
        <p:spPr>
          <a:xfrm flipH="1">
            <a:off x="3608388" y="2056147"/>
            <a:ext cx="876300" cy="3048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9" idx="0"/>
          </p:cNvCxnSpPr>
          <p:nvPr/>
        </p:nvCxnSpPr>
        <p:spPr>
          <a:xfrm flipH="1">
            <a:off x="3989388" y="2056147"/>
            <a:ext cx="495300" cy="305593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10" idx="0"/>
          </p:cNvCxnSpPr>
          <p:nvPr/>
        </p:nvCxnSpPr>
        <p:spPr>
          <a:xfrm flipH="1">
            <a:off x="4370388" y="2056147"/>
            <a:ext cx="125412" cy="30670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12" idx="0"/>
          </p:cNvCxnSpPr>
          <p:nvPr/>
        </p:nvCxnSpPr>
        <p:spPr>
          <a:xfrm>
            <a:off x="4495800" y="2094247"/>
            <a:ext cx="255588" cy="3048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14" idx="0"/>
          </p:cNvCxnSpPr>
          <p:nvPr/>
        </p:nvCxnSpPr>
        <p:spPr>
          <a:xfrm>
            <a:off x="4484688" y="2056148"/>
            <a:ext cx="647700" cy="30908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16" idx="0"/>
          </p:cNvCxnSpPr>
          <p:nvPr/>
        </p:nvCxnSpPr>
        <p:spPr>
          <a:xfrm>
            <a:off x="4484688" y="2056148"/>
            <a:ext cx="996950" cy="30908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6183313" y="5148597"/>
            <a:ext cx="228600" cy="228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542088" y="5148597"/>
            <a:ext cx="2286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9" name="Straight Connector 28"/>
          <p:cNvCxnSpPr>
            <a:endCxn id="27" idx="0"/>
          </p:cNvCxnSpPr>
          <p:nvPr/>
        </p:nvCxnSpPr>
        <p:spPr>
          <a:xfrm>
            <a:off x="4484689" y="2046623"/>
            <a:ext cx="1812925" cy="31019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28" idx="0"/>
          </p:cNvCxnSpPr>
          <p:nvPr/>
        </p:nvCxnSpPr>
        <p:spPr>
          <a:xfrm>
            <a:off x="4495800" y="2027573"/>
            <a:ext cx="2160588" cy="312102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65"/>
          <p:cNvSpPr txBox="1">
            <a:spLocks noChangeArrowheads="1"/>
          </p:cNvSpPr>
          <p:nvPr/>
        </p:nvSpPr>
        <p:spPr bwMode="auto">
          <a:xfrm>
            <a:off x="3478213" y="1567197"/>
            <a:ext cx="1949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2000" b="1"/>
              <a:t>Simplistic Model</a:t>
            </a:r>
          </a:p>
        </p:txBody>
      </p:sp>
      <p:sp>
        <p:nvSpPr>
          <p:cNvPr id="32" name="TextBox 66"/>
          <p:cNvSpPr txBox="1">
            <a:spLocks noChangeArrowheads="1"/>
          </p:cNvSpPr>
          <p:nvPr/>
        </p:nvSpPr>
        <p:spPr bwMode="auto">
          <a:xfrm rot="16200000">
            <a:off x="262732" y="3396791"/>
            <a:ext cx="3044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b="1"/>
              <a:t>Increasing number of meioses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1978026" y="2076785"/>
            <a:ext cx="41275" cy="295116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543800" y="5031122"/>
            <a:ext cx="2057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934200" y="1567198"/>
            <a:ext cx="0" cy="52101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858000" y="1567198"/>
            <a:ext cx="0" cy="52101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5-Point Star 36"/>
          <p:cNvSpPr/>
          <p:nvPr/>
        </p:nvSpPr>
        <p:spPr>
          <a:xfrm>
            <a:off x="8635365" y="4872372"/>
            <a:ext cx="209550" cy="237946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>
            <a:off x="9601200" y="5039060"/>
            <a:ext cx="9144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086600" y="5039060"/>
            <a:ext cx="4572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086600" y="2814972"/>
            <a:ext cx="3429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5-Point Star 40"/>
          <p:cNvSpPr/>
          <p:nvPr/>
        </p:nvSpPr>
        <p:spPr>
          <a:xfrm>
            <a:off x="8610600" y="2662572"/>
            <a:ext cx="209550" cy="237946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>
            <a:off x="7086600" y="3043572"/>
            <a:ext cx="3429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152"/>
          <p:cNvSpPr txBox="1">
            <a:spLocks noChangeArrowheads="1"/>
          </p:cNvSpPr>
          <p:nvPr/>
        </p:nvSpPr>
        <p:spPr bwMode="auto">
          <a:xfrm>
            <a:off x="7920039" y="1595772"/>
            <a:ext cx="18494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b="1"/>
              <a:t>Disease mutation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8759826" y="1900572"/>
            <a:ext cx="155575" cy="67945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triped Right Arrow 44"/>
          <p:cNvSpPr/>
          <p:nvPr/>
        </p:nvSpPr>
        <p:spPr>
          <a:xfrm rot="5400000">
            <a:off x="8511382" y="3277729"/>
            <a:ext cx="457200" cy="293687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7086600" y="3916697"/>
            <a:ext cx="2514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5-Point Star 46"/>
          <p:cNvSpPr/>
          <p:nvPr/>
        </p:nvSpPr>
        <p:spPr>
          <a:xfrm>
            <a:off x="8610600" y="3763662"/>
            <a:ext cx="209550" cy="237946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7086600" y="4110372"/>
            <a:ext cx="25146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9601201" y="4110372"/>
            <a:ext cx="9826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9598025" y="3916697"/>
            <a:ext cx="98583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Striped Right Arrow 50"/>
          <p:cNvSpPr/>
          <p:nvPr/>
        </p:nvSpPr>
        <p:spPr>
          <a:xfrm rot="5400000">
            <a:off x="8543132" y="4330241"/>
            <a:ext cx="457200" cy="322263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>
            <a:off x="7543800" y="5253372"/>
            <a:ext cx="20574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9601201" y="5253372"/>
            <a:ext cx="9826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7069139" y="5253372"/>
            <a:ext cx="4921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534525" y="3924636"/>
            <a:ext cx="139700" cy="1857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9534525" y="3924636"/>
            <a:ext cx="139700" cy="1857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7480300" y="5067636"/>
            <a:ext cx="139700" cy="1857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7480300" y="5067636"/>
            <a:ext cx="139700" cy="1857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193"/>
          <p:cNvSpPr txBox="1">
            <a:spLocks noChangeArrowheads="1"/>
          </p:cNvSpPr>
          <p:nvPr/>
        </p:nvSpPr>
        <p:spPr bwMode="auto">
          <a:xfrm>
            <a:off x="3114676" y="5481972"/>
            <a:ext cx="2828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b="1"/>
              <a:t>Current affected individuals</a:t>
            </a:r>
          </a:p>
        </p:txBody>
      </p:sp>
      <p:cxnSp>
        <p:nvCxnSpPr>
          <p:cNvPr id="60" name="Straight Connector 59"/>
          <p:cNvCxnSpPr/>
          <p:nvPr/>
        </p:nvCxnSpPr>
        <p:spPr>
          <a:xfrm>
            <a:off x="1676400" y="1418456"/>
            <a:ext cx="8826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1676400" y="1448780"/>
            <a:ext cx="8826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46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636"/>
            <a:ext cx="8210878" cy="50141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Pretty Plots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838201"/>
            <a:ext cx="3581400" cy="292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871663"/>
            <a:ext cx="4167188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1752600" y="3378200"/>
            <a:ext cx="18494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1600" b="1"/>
              <a:t>Shared Region (cM)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39875" y="2116138"/>
            <a:ext cx="59663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latin typeface="Symbol" pitchFamily="18" charset="2"/>
              </a:rPr>
              <a:t>F</a:t>
            </a:r>
            <a:r>
              <a:rPr lang="en-US" b="1" dirty="0"/>
              <a:t>(s)</a:t>
            </a:r>
            <a:endParaRPr lang="en-US" b="1" dirty="0">
              <a:latin typeface="Symbol" pitchFamily="18" charset="2"/>
            </a:endParaRPr>
          </a:p>
        </p:txBody>
      </p:sp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2209800" y="973139"/>
            <a:ext cx="10287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1600" b="1"/>
              <a:t>2 patients</a:t>
            </a:r>
          </a:p>
        </p:txBody>
      </p:sp>
      <p:sp>
        <p:nvSpPr>
          <p:cNvPr id="10" name="TextBox 8"/>
          <p:cNvSpPr txBox="1">
            <a:spLocks noChangeArrowheads="1"/>
          </p:cNvSpPr>
          <p:nvPr/>
        </p:nvSpPr>
        <p:spPr bwMode="auto">
          <a:xfrm>
            <a:off x="5056189" y="2938464"/>
            <a:ext cx="83343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1600" b="1"/>
              <a:t>recomb</a:t>
            </a:r>
          </a:p>
        </p:txBody>
      </p:sp>
      <p:sp>
        <p:nvSpPr>
          <p:cNvPr id="11" name="TextBox 9"/>
          <p:cNvSpPr txBox="1">
            <a:spLocks noChangeArrowheads="1"/>
          </p:cNvSpPr>
          <p:nvPr/>
        </p:nvSpPr>
        <p:spPr bwMode="auto">
          <a:xfrm>
            <a:off x="6400801" y="1935164"/>
            <a:ext cx="11334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1600" b="1"/>
              <a:t>10 patients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09800" y="973139"/>
            <a:ext cx="1028700" cy="3397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477000" y="1947864"/>
            <a:ext cx="1028700" cy="3381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76" y="4267200"/>
            <a:ext cx="2976563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2514601" y="4373564"/>
            <a:ext cx="11334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1600" b="1"/>
              <a:t>50 patients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590800" y="4386264"/>
            <a:ext cx="1028700" cy="3381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583489" y="2908301"/>
            <a:ext cx="238125" cy="1698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TextBox 10"/>
          <p:cNvSpPr txBox="1">
            <a:spLocks noChangeArrowheads="1"/>
          </p:cNvSpPr>
          <p:nvPr/>
        </p:nvSpPr>
        <p:spPr bwMode="auto">
          <a:xfrm>
            <a:off x="8943975" y="1693864"/>
            <a:ext cx="939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1600" b="1"/>
              <a:t>8 cM avg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7821614" y="2055814"/>
            <a:ext cx="1246187" cy="85248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7"/>
          <p:cNvSpPr txBox="1">
            <a:spLocks noChangeArrowheads="1"/>
          </p:cNvSpPr>
          <p:nvPr/>
        </p:nvSpPr>
        <p:spPr bwMode="auto">
          <a:xfrm>
            <a:off x="7315200" y="5345113"/>
            <a:ext cx="28768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95% </a:t>
            </a:r>
            <a:r>
              <a:rPr lang="en-US" altLang="en-US" sz="1600" b="1" dirty="0"/>
              <a:t>Interval </a:t>
            </a:r>
            <a:r>
              <a:rPr lang="en-US" altLang="en-US" sz="1600" b="1" dirty="0"/>
              <a:t>(0.97 </a:t>
            </a:r>
            <a:r>
              <a:rPr lang="en-US" altLang="en-US" sz="1600" b="1" dirty="0" err="1"/>
              <a:t>cM</a:t>
            </a:r>
            <a:r>
              <a:rPr lang="en-US" altLang="en-US" sz="1600" b="1" dirty="0"/>
              <a:t>, 22.3 </a:t>
            </a:r>
            <a:r>
              <a:rPr lang="en-US" altLang="en-US" sz="1600" b="1" dirty="0" err="1"/>
              <a:t>cM</a:t>
            </a:r>
            <a:r>
              <a:rPr lang="en-US" altLang="en-US" sz="1600" b="1" dirty="0"/>
              <a:t>)</a:t>
            </a:r>
          </a:p>
        </p:txBody>
      </p:sp>
      <p:sp>
        <p:nvSpPr>
          <p:cNvPr id="21" name="TextBox 18"/>
          <p:cNvSpPr txBox="1">
            <a:spLocks noChangeArrowheads="1"/>
          </p:cNvSpPr>
          <p:nvPr/>
        </p:nvSpPr>
        <p:spPr bwMode="auto">
          <a:xfrm>
            <a:off x="4419600" y="654050"/>
            <a:ext cx="43340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b="1" dirty="0"/>
              <a:t>5 </a:t>
            </a:r>
            <a:r>
              <a:rPr lang="en-US" altLang="en-US" b="1" dirty="0" err="1"/>
              <a:t>Meioses</a:t>
            </a:r>
            <a:r>
              <a:rPr lang="en-US" altLang="en-US" b="1" dirty="0"/>
              <a:t> Since Founder </a:t>
            </a:r>
            <a:r>
              <a:rPr lang="en-US" altLang="en-US" b="1" dirty="0"/>
              <a:t>Assumed</a:t>
            </a:r>
            <a:endParaRPr lang="en-US" altLang="en-US" b="1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1676400" y="656692"/>
            <a:ext cx="8826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676400" y="687016"/>
            <a:ext cx="8826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237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636"/>
            <a:ext cx="8255260" cy="850106"/>
          </a:xfrm>
        </p:spPr>
        <p:txBody>
          <a:bodyPr>
            <a:normAutofit/>
          </a:bodyPr>
          <a:lstStyle/>
          <a:p>
            <a:r>
              <a:rPr lang="en-US" sz="3600" b="1" dirty="0"/>
              <a:t>Monte Carlo Simulations</a:t>
            </a:r>
            <a:endParaRPr lang="en-US" sz="3600" b="1" dirty="0"/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2387588" y="1628800"/>
            <a:ext cx="1548172" cy="165618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endCxn id="20" idx="1"/>
          </p:cNvCxnSpPr>
          <p:nvPr/>
        </p:nvCxnSpPr>
        <p:spPr>
          <a:xfrm>
            <a:off x="3935761" y="1628801"/>
            <a:ext cx="3606577" cy="169309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711624" y="2960948"/>
            <a:ext cx="288032" cy="3240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2171564" y="32849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819636" y="32849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431704" y="32849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043772" y="32849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619836" y="32849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195900" y="32849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771964" y="32849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348028" y="32849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924092" y="32849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500156" y="32849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3287688" y="2348880"/>
            <a:ext cx="864096" cy="93610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15" idx="0"/>
          </p:cNvCxnSpPr>
          <p:nvPr/>
        </p:nvCxnSpPr>
        <p:spPr>
          <a:xfrm flipH="1">
            <a:off x="4763852" y="2168860"/>
            <a:ext cx="324036" cy="11161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999656" y="2600909"/>
            <a:ext cx="576064" cy="7048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16" idx="0"/>
          </p:cNvCxnSpPr>
          <p:nvPr/>
        </p:nvCxnSpPr>
        <p:spPr>
          <a:xfrm>
            <a:off x="5015880" y="2475346"/>
            <a:ext cx="324036" cy="80963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17" idx="0"/>
          </p:cNvCxnSpPr>
          <p:nvPr/>
        </p:nvCxnSpPr>
        <p:spPr>
          <a:xfrm flipH="1">
            <a:off x="5915980" y="2622492"/>
            <a:ext cx="180020" cy="66249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18" idx="0"/>
          </p:cNvCxnSpPr>
          <p:nvPr/>
        </p:nvCxnSpPr>
        <p:spPr>
          <a:xfrm flipH="1">
            <a:off x="6492044" y="2879322"/>
            <a:ext cx="144016" cy="40566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19" idx="0"/>
          </p:cNvCxnSpPr>
          <p:nvPr/>
        </p:nvCxnSpPr>
        <p:spPr>
          <a:xfrm flipH="1">
            <a:off x="7068108" y="3105044"/>
            <a:ext cx="57736" cy="1799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4" name="TextBox 1033"/>
          <p:cNvSpPr txBox="1"/>
          <p:nvPr/>
        </p:nvSpPr>
        <p:spPr>
          <a:xfrm>
            <a:off x="8184232" y="3134759"/>
            <a:ext cx="1366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Founders</a:t>
            </a:r>
            <a:endParaRPr lang="en-US" sz="2400" b="1" dirty="0"/>
          </a:p>
        </p:txBody>
      </p:sp>
      <p:cxnSp>
        <p:nvCxnSpPr>
          <p:cNvPr id="1039" name="Straight Connector 1038"/>
          <p:cNvCxnSpPr>
            <a:stCxn id="14" idx="6"/>
            <a:endCxn id="15" idx="2"/>
          </p:cNvCxnSpPr>
          <p:nvPr/>
        </p:nvCxnSpPr>
        <p:spPr>
          <a:xfrm>
            <a:off x="4331804" y="3410998"/>
            <a:ext cx="2880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1" name="Straight Connector 1040"/>
          <p:cNvCxnSpPr/>
          <p:nvPr/>
        </p:nvCxnSpPr>
        <p:spPr>
          <a:xfrm>
            <a:off x="4475820" y="3410998"/>
            <a:ext cx="0" cy="41404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935760" y="3825044"/>
            <a:ext cx="108012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3935760" y="3825045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4295800" y="3825045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619836" y="3825045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015880" y="3825045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Oval 63"/>
          <p:cNvSpPr/>
          <p:nvPr/>
        </p:nvSpPr>
        <p:spPr>
          <a:xfrm>
            <a:off x="3791744" y="4041068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4151784" y="4041068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475820" y="4041068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871864" y="4041068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/>
          <p:cNvCxnSpPr/>
          <p:nvPr/>
        </p:nvCxnSpPr>
        <p:spPr>
          <a:xfrm>
            <a:off x="5339916" y="3537012"/>
            <a:ext cx="0" cy="28803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339916" y="3825044"/>
            <a:ext cx="115212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6492044" y="3537012"/>
            <a:ext cx="0" cy="28803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375920" y="3825044"/>
            <a:ext cx="108012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375920" y="3825045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5735960" y="3825045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059996" y="3825045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476715" y="3814951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Oval 81"/>
          <p:cNvSpPr/>
          <p:nvPr/>
        </p:nvSpPr>
        <p:spPr>
          <a:xfrm>
            <a:off x="5231904" y="4041068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5591944" y="4041068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5915980" y="4041068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6312024" y="4041068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/>
          <p:cNvCxnSpPr/>
          <p:nvPr/>
        </p:nvCxnSpPr>
        <p:spPr>
          <a:xfrm>
            <a:off x="1676400" y="908720"/>
            <a:ext cx="8826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1676400" y="939044"/>
            <a:ext cx="8826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3935760" y="4293097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3935760" y="4473116"/>
            <a:ext cx="180328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5735960" y="4302098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3935760" y="4473117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4295800" y="4473117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4655840" y="4473117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5015880" y="4473117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5411924" y="4473117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5735960" y="4473117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Oval 97"/>
          <p:cNvSpPr/>
          <p:nvPr/>
        </p:nvSpPr>
        <p:spPr>
          <a:xfrm>
            <a:off x="3791744" y="4689140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151784" y="4689140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4511824" y="4689140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871864" y="4689140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5267908" y="4689140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5591944" y="4689140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103"/>
          <p:cNvCxnSpPr/>
          <p:nvPr/>
        </p:nvCxnSpPr>
        <p:spPr>
          <a:xfrm>
            <a:off x="7212124" y="3429918"/>
            <a:ext cx="2880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7356140" y="3410998"/>
            <a:ext cx="0" cy="40395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6780076" y="3814950"/>
            <a:ext cx="1764196" cy="1009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6780076" y="3825045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7140116" y="3825045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7500156" y="3825045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7860196" y="3825045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8220236" y="3825045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8544272" y="3825045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Oval 116"/>
          <p:cNvSpPr/>
          <p:nvPr/>
        </p:nvSpPr>
        <p:spPr>
          <a:xfrm>
            <a:off x="6636060" y="4041068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6996100" y="4041068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7356140" y="4041068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7716180" y="4041068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8076220" y="4041068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8400256" y="4041068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787629" y="1979548"/>
            <a:ext cx="1341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Coalescent</a:t>
            </a:r>
            <a:endParaRPr lang="en-US" sz="20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8976321" y="4293096"/>
            <a:ext cx="10070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Mendel</a:t>
            </a:r>
            <a:endParaRPr lang="en-US" sz="20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703513" y="1016733"/>
            <a:ext cx="8628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introduce disease predisposing alleles under arbitrary disease models and investigate </a:t>
            </a:r>
          </a:p>
          <a:p>
            <a:r>
              <a:rPr lang="en-US" dirty="0"/>
              <a:t>p</a:t>
            </a:r>
            <a:r>
              <a:rPr lang="en-US" dirty="0"/>
              <a:t>atterns of sharing, power, statistical tests, etc. </a:t>
            </a:r>
            <a:endParaRPr lang="en-US" dirty="0"/>
          </a:p>
        </p:txBody>
      </p:sp>
      <p:sp>
        <p:nvSpPr>
          <p:cNvPr id="126" name="Oval 125"/>
          <p:cNvSpPr/>
          <p:nvPr/>
        </p:nvSpPr>
        <p:spPr>
          <a:xfrm>
            <a:off x="5519936" y="5193196"/>
            <a:ext cx="144016" cy="1260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5519936" y="5391218"/>
            <a:ext cx="144016" cy="1260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5519936" y="5607242"/>
            <a:ext cx="144016" cy="1260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1847528" y="5985284"/>
            <a:ext cx="288032" cy="25202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2207568" y="59852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2567608" y="59852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2927648" y="59852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3323692" y="59852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3647728" y="59852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4043772" y="5985284"/>
            <a:ext cx="288032" cy="25202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4403812" y="59852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4763852" y="5985284"/>
            <a:ext cx="288032" cy="25202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5123892" y="59852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5519936" y="59852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5843972" y="59852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6240016" y="59852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6600056" y="59852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6960096" y="5985284"/>
            <a:ext cx="288032" cy="25202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7320136" y="59852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7716180" y="59852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8040216" y="59852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7" name="Straight Connector 146"/>
          <p:cNvCxnSpPr/>
          <p:nvPr/>
        </p:nvCxnSpPr>
        <p:spPr>
          <a:xfrm>
            <a:off x="1991544" y="5778262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2351584" y="5769261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2711624" y="5769261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>
            <a:off x="3071664" y="5769261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3467708" y="5769261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3791744" y="5769261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4187788" y="5769261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4547828" y="5769261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>
            <a:off x="4907868" y="5769261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>
            <a:off x="5267908" y="5769261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5663952" y="5769261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5987988" y="5769261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6384032" y="5769261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6744072" y="5769261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7104112" y="5769261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7464152" y="5769261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>
            <a:off x="7860196" y="5769261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8184232" y="5769261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707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24000" y="381000"/>
            <a:ext cx="9144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Identity-by-Descent Mapping in Rheumatoid Arthritis</a:t>
            </a:r>
            <a:r>
              <a:rPr lang="en-US" sz="2800" b="1" dirty="0">
                <a:solidFill>
                  <a:schemeClr val="tx2"/>
                </a:solidFill>
              </a:rPr>
              <a:t/>
            </a:r>
            <a:br>
              <a:rPr lang="en-US" sz="2800" b="1" dirty="0">
                <a:solidFill>
                  <a:schemeClr val="tx2"/>
                </a:solidFill>
              </a:rPr>
            </a:br>
            <a:endParaRPr lang="en-US" sz="28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600200" y="8382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002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Rheumatoid Arthritis of the Hands X-r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207" y="1143001"/>
            <a:ext cx="3372581" cy="231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696201" y="3471446"/>
            <a:ext cx="2667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Severe joint damage from RA</a:t>
            </a:r>
            <a:endParaRPr lang="en-US" sz="1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524001" y="1151966"/>
            <a:ext cx="5722207" cy="5324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Systemic autoimmune disease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Synovium is primary immunological 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Disease prevalence ~ 1%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2-3x more frequent in females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MZ twin concordance 	12-15%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DZ twin concordance	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2"/>
                </a:solidFill>
                <a:sym typeface="Symbol" pitchFamily="18" charset="2"/>
              </a:rPr>
              <a:t></a:t>
            </a:r>
            <a:r>
              <a:rPr lang="en-US" altLang="en-US" sz="2400" baseline="-25000" dirty="0">
                <a:solidFill>
                  <a:schemeClr val="tx2"/>
                </a:solidFill>
                <a:sym typeface="Symbol" pitchFamily="18" charset="2"/>
              </a:rPr>
              <a:t>s </a:t>
            </a:r>
            <a:r>
              <a:rPr lang="en-US" altLang="en-US" sz="2400" dirty="0">
                <a:solidFill>
                  <a:schemeClr val="tx2"/>
                </a:solidFill>
                <a:sym typeface="Symbol" pitchFamily="18" charset="2"/>
              </a:rPr>
              <a:t>~ 5-10</a:t>
            </a:r>
            <a:endParaRPr lang="en-US" altLang="en-US" sz="2400" baseline="-25000" dirty="0">
              <a:solidFill>
                <a:schemeClr val="tx2"/>
              </a:solidFill>
              <a:sym typeface="Symbol" pitchFamily="18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Anti-CCP Abs, HLA is major locus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Possible infectious agent trigger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59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1143000"/>
            <a:ext cx="8839200" cy="5257800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Extracted two different sets of RA patients based on ICD9 codes, anti-CCP/RF Ab test results, and anti-</a:t>
            </a:r>
            <a:r>
              <a:rPr lang="en-US" sz="2400" dirty="0" err="1">
                <a:solidFill>
                  <a:schemeClr val="tx2"/>
                </a:solidFill>
              </a:rPr>
              <a:t>inflam</a:t>
            </a:r>
            <a:r>
              <a:rPr lang="en-US" sz="2400" dirty="0">
                <a:solidFill>
                  <a:schemeClr val="tx2"/>
                </a:solidFill>
              </a:rPr>
              <a:t> drug prescriptions (n=388)</a:t>
            </a:r>
          </a:p>
          <a:p>
            <a:pPr marL="0" indent="0">
              <a:buNone/>
            </a:pPr>
            <a:endParaRPr lang="en-US" sz="9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Extracted three non-overlapping sets of RA controls to conduct quasi-replication</a:t>
            </a:r>
          </a:p>
          <a:p>
            <a:pPr marL="0" indent="0">
              <a:buNone/>
            </a:pPr>
            <a:endParaRPr lang="en-US" sz="9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Used the exome SNP data (500,000 variants, excellent coverage of exons, IBD SNPs, AIMs, and all GWAS-sig SNPs)</a:t>
            </a:r>
          </a:p>
          <a:p>
            <a:endParaRPr lang="en-US" sz="9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Phased the data using Beagle, blinded to case/control status</a:t>
            </a:r>
          </a:p>
          <a:p>
            <a:endParaRPr lang="en-US" sz="9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Conducted a global pairwise analysis obtaining IBD regions across the genome</a:t>
            </a:r>
          </a:p>
          <a:p>
            <a:endParaRPr lang="en-US" sz="9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Compared sharing within RA cases to sharing within control groups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0" y="381000"/>
            <a:ext cx="9144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Identity-by-Descent Mapping in Rheumatoid Arthritis</a:t>
            </a:r>
            <a:r>
              <a:rPr lang="en-US" sz="2800" b="1" dirty="0">
                <a:solidFill>
                  <a:schemeClr val="tx2"/>
                </a:solidFill>
              </a:rPr>
              <a:t/>
            </a:r>
            <a:br>
              <a:rPr lang="en-US" sz="2800" b="1" dirty="0">
                <a:solidFill>
                  <a:schemeClr val="tx2"/>
                </a:solidFill>
              </a:rPr>
            </a:br>
            <a:endParaRPr lang="en-US" sz="2800" b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600200" y="8382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6002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79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b="1" dirty="0"/>
              <a:t>Identity-by-Decent Mapping in RA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1295400"/>
            <a:ext cx="8763000" cy="51054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High performance computing cluster </a:t>
            </a:r>
            <a:endParaRPr lang="en-US" sz="2800" dirty="0">
              <a:solidFill>
                <a:schemeClr val="tx2"/>
              </a:solidFill>
            </a:endParaRPr>
          </a:p>
          <a:p>
            <a:r>
              <a:rPr lang="en-US" sz="2800" dirty="0">
                <a:solidFill>
                  <a:schemeClr val="tx2"/>
                </a:solidFill>
              </a:rPr>
              <a:t>Visualization tool: Shiny App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6002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002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5" name="Picture 1" descr="C:\Users\schrodis\Desktop\IBD\FSTL1\chr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819400"/>
            <a:ext cx="9144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46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b="1" dirty="0" err="1"/>
              <a:t>Chr</a:t>
            </a:r>
            <a:r>
              <a:rPr lang="en-US" sz="3600" b="1" dirty="0"/>
              <a:t> 3 Signal</a:t>
            </a:r>
            <a:endParaRPr lang="en-US" sz="36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6002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002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0" y="1066800"/>
            <a:ext cx="8572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373" y="4114801"/>
            <a:ext cx="8848725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/>
        </p:nvCxnSpPr>
        <p:spPr>
          <a:xfrm flipH="1">
            <a:off x="1905000" y="3581400"/>
            <a:ext cx="361950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400801" y="3581400"/>
            <a:ext cx="4029075" cy="495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590950" y="4763456"/>
            <a:ext cx="4400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FSLT1 </a:t>
            </a:r>
            <a:r>
              <a:rPr lang="en-US" sz="2400" dirty="0"/>
              <a:t>is a nice RA candidate gene</a:t>
            </a:r>
            <a:r>
              <a:rPr lang="en-US" sz="2400" b="1" i="1" dirty="0"/>
              <a:t> </a:t>
            </a:r>
            <a:endParaRPr lang="en-US" sz="2400" b="1" i="1" dirty="0"/>
          </a:p>
        </p:txBody>
      </p:sp>
      <p:sp>
        <p:nvSpPr>
          <p:cNvPr id="14" name="Down Arrow 13"/>
          <p:cNvSpPr/>
          <p:nvPr/>
        </p:nvSpPr>
        <p:spPr>
          <a:xfrm>
            <a:off x="5261520" y="4366456"/>
            <a:ext cx="242316" cy="3832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5257800" y="3581400"/>
            <a:ext cx="533400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638800" y="3581400"/>
            <a:ext cx="304800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607372" y="5225120"/>
            <a:ext cx="894368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Expression in synovial fluid, monocytes, lymph nodes, peripheral blood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Interaction with CD14/TLR4 complex in myeloid-derived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Anti-Fstl1 Abs in RA synovial fluid and serum (Tanaka et al., 1998)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Upregulation of Fstl1 in collagen-induced arthritis mouse (</a:t>
            </a:r>
            <a:r>
              <a:rPr lang="en-US" sz="2000" dirty="0" err="1">
                <a:solidFill>
                  <a:schemeClr val="tx2"/>
                </a:solidFill>
              </a:rPr>
              <a:t>Mitamae</a:t>
            </a:r>
            <a:r>
              <a:rPr lang="en-US" sz="2000" dirty="0">
                <a:solidFill>
                  <a:schemeClr val="tx2"/>
                </a:solidFill>
              </a:rPr>
              <a:t> et al., 2006)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05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792162"/>
          </a:xfrm>
        </p:spPr>
        <p:txBody>
          <a:bodyPr/>
          <a:lstStyle/>
          <a:p>
            <a:r>
              <a:rPr lang="en-US" b="1" dirty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600" y="1219200"/>
            <a:ext cx="8686800" cy="5410200"/>
          </a:xfrm>
        </p:spPr>
        <p:txBody>
          <a:bodyPr>
            <a:normAutofit/>
          </a:bodyPr>
          <a:lstStyle/>
          <a:p>
            <a:r>
              <a:rPr lang="en-US" sz="2400" dirty="0"/>
              <a:t>Shicheng Guo, PhD; Marshfield Clinic</a:t>
            </a:r>
          </a:p>
          <a:p>
            <a:r>
              <a:rPr lang="en-US" sz="2400" dirty="0"/>
              <a:t>Mehdi Maadooliat, PhD; Marquette University</a:t>
            </a:r>
          </a:p>
          <a:p>
            <a:r>
              <a:rPr lang="en-US" sz="2400" dirty="0"/>
              <a:t>Zhan Ye, PhD; Marshfield Clinic </a:t>
            </a:r>
            <a:r>
              <a:rPr lang="en-US" sz="2400" dirty="0">
                <a:sym typeface="Wingdings" panose="05000000000000000000" pitchFamily="2" charset="2"/>
              </a:rPr>
              <a:t> Pfizer</a:t>
            </a:r>
          </a:p>
          <a:p>
            <a:r>
              <a:rPr lang="en-US" sz="2400" dirty="0"/>
              <a:t>Judy Smith, MD PhD; UW-Madison</a:t>
            </a:r>
          </a:p>
          <a:p>
            <a:r>
              <a:rPr lang="en-US" sz="2400" dirty="0"/>
              <a:t>Bob Steiner, MD; Marshfield Clinic, UW-Madison</a:t>
            </a:r>
          </a:p>
          <a:p>
            <a:r>
              <a:rPr lang="en-US" sz="2400" dirty="0"/>
              <a:t>Ray White, PhD; UCSF</a:t>
            </a:r>
          </a:p>
          <a:p>
            <a:r>
              <a:rPr lang="en-US" sz="2400" dirty="0" err="1"/>
              <a:t>Jiucun</a:t>
            </a:r>
            <a:r>
              <a:rPr lang="en-US" sz="2400" dirty="0"/>
              <a:t> Wang, </a:t>
            </a:r>
            <a:r>
              <a:rPr lang="en-US" sz="2400" dirty="0"/>
              <a:t>PhD; </a:t>
            </a:r>
            <a:r>
              <a:rPr lang="en-US" sz="2400" dirty="0" err="1"/>
              <a:t>Fudan</a:t>
            </a:r>
            <a:r>
              <a:rPr lang="en-US" sz="2400" dirty="0"/>
              <a:t> University</a:t>
            </a:r>
          </a:p>
          <a:p>
            <a:r>
              <a:rPr lang="en-US" sz="2400" dirty="0" err="1"/>
              <a:t>Shuai</a:t>
            </a:r>
            <a:r>
              <a:rPr lang="en-US" sz="2400" dirty="0"/>
              <a:t> Jiang, PhD; </a:t>
            </a:r>
            <a:r>
              <a:rPr lang="en-US" sz="2400" dirty="0" err="1"/>
              <a:t>Fudan</a:t>
            </a:r>
            <a:r>
              <a:rPr lang="en-US" sz="2400" dirty="0"/>
              <a:t> University</a:t>
            </a:r>
            <a:endParaRPr lang="en-US" sz="2400" dirty="0"/>
          </a:p>
          <a:p>
            <a:r>
              <a:rPr lang="en-US" sz="2400" dirty="0" err="1"/>
              <a:t>Minghua</a:t>
            </a:r>
            <a:r>
              <a:rPr lang="en-US" sz="2400" dirty="0"/>
              <a:t> Wang, </a:t>
            </a:r>
            <a:r>
              <a:rPr lang="en-US" sz="2400" dirty="0"/>
              <a:t>PhD; Soochow University</a:t>
            </a:r>
          </a:p>
          <a:p>
            <a:r>
              <a:rPr lang="en-US" sz="2400" dirty="0" err="1"/>
              <a:t>Dongyi</a:t>
            </a:r>
            <a:r>
              <a:rPr lang="en-US" sz="2400" dirty="0"/>
              <a:t> He, MD; </a:t>
            </a:r>
            <a:r>
              <a:rPr lang="en-US" sz="2400" dirty="0" err="1"/>
              <a:t>Guanghua</a:t>
            </a:r>
            <a:r>
              <a:rPr lang="en-US" sz="2400" dirty="0"/>
              <a:t> Hospital</a:t>
            </a:r>
          </a:p>
          <a:p>
            <a:r>
              <a:rPr lang="en-US" sz="2400" dirty="0" err="1"/>
              <a:t>Naren</a:t>
            </a:r>
            <a:r>
              <a:rPr lang="en-US" sz="2400" dirty="0"/>
              <a:t> </a:t>
            </a:r>
            <a:r>
              <a:rPr lang="en-US" sz="2400" dirty="0" err="1"/>
              <a:t>Epperla</a:t>
            </a:r>
            <a:r>
              <a:rPr lang="en-US" sz="2400" dirty="0"/>
              <a:t>, MD; Ohio State University</a:t>
            </a:r>
          </a:p>
          <a:p>
            <a:r>
              <a:rPr lang="en-US" sz="2400" dirty="0"/>
              <a:t>Terrie Kitchner; Marshfield Clinic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6002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6002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98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Percentage high positive stain cells 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1" y="1371601"/>
            <a:ext cx="8115523" cy="5357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8453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1219200"/>
            <a:ext cx="8915400" cy="5334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2"/>
                </a:solidFill>
              </a:rPr>
              <a:t>While heritability studies estimate fairly high values across complex diseases, the large majority of this heritability remains unaccounted by results from large GWAS</a:t>
            </a:r>
          </a:p>
          <a:p>
            <a:endParaRPr lang="en-US" sz="2800" b="1" dirty="0">
              <a:solidFill>
                <a:schemeClr val="tx2"/>
              </a:solidFill>
            </a:endParaRPr>
          </a:p>
          <a:p>
            <a:r>
              <a:rPr lang="en-US" sz="2800" b="1" dirty="0">
                <a:solidFill>
                  <a:schemeClr val="tx2"/>
                </a:solidFill>
              </a:rPr>
              <a:t>To identify additional disease susceptibility variants, it is imperative that we understand which models of disease genetics are plausible  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981200" y="762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2"/>
                </a:solidFill>
              </a:rPr>
              <a:t>Genetic Architecture of Diseases: Results</a:t>
            </a:r>
            <a:endParaRPr lang="en-US" sz="3200" b="1" dirty="0">
              <a:solidFill>
                <a:schemeClr val="tx2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600200" y="7620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00200" y="8382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57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114" y="896604"/>
            <a:ext cx="4305300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981200" y="762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2"/>
                </a:solidFill>
              </a:rPr>
              <a:t>Genetic Architecture of Diseases: Rare Variants</a:t>
            </a:r>
            <a:endParaRPr lang="en-US" sz="3200" b="1" dirty="0">
              <a:solidFill>
                <a:schemeClr val="tx2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600200" y="7620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600200" y="8382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199328" y="4950768"/>
            <a:ext cx="14686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Dewey </a:t>
            </a:r>
            <a:r>
              <a:rPr lang="en-US" sz="900" i="1" dirty="0"/>
              <a:t>et al. </a:t>
            </a:r>
            <a:r>
              <a:rPr lang="en-US" sz="900" dirty="0"/>
              <a:t>(2016) </a:t>
            </a:r>
            <a:r>
              <a:rPr lang="en-US" sz="900" i="1" dirty="0"/>
              <a:t>Science</a:t>
            </a:r>
            <a:endParaRPr lang="en-US" sz="9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7620000" y="2709889"/>
            <a:ext cx="2226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50,726 whole exomes</a:t>
            </a:r>
            <a:endParaRPr 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186" y="914401"/>
            <a:ext cx="4419600" cy="403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4191000" y="4582158"/>
            <a:ext cx="139653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900" dirty="0" err="1">
                <a:latin typeface="Arial" pitchFamily="34" charset="0"/>
              </a:rPr>
              <a:t>Lek</a:t>
            </a:r>
            <a:r>
              <a:rPr lang="en-US" altLang="en-US" sz="900" dirty="0">
                <a:latin typeface="Arial" pitchFamily="34" charset="0"/>
              </a:rPr>
              <a:t> </a:t>
            </a:r>
            <a:r>
              <a:rPr lang="en-US" altLang="en-US" sz="900" i="1" dirty="0">
                <a:latin typeface="Arial" pitchFamily="34" charset="0"/>
              </a:rPr>
              <a:t>et al.</a:t>
            </a:r>
            <a:r>
              <a:rPr lang="en-US" altLang="en-US" sz="900" dirty="0">
                <a:latin typeface="Arial" pitchFamily="34" charset="0"/>
              </a:rPr>
              <a:t> </a:t>
            </a:r>
            <a:r>
              <a:rPr lang="en-US" altLang="en-US" sz="900" dirty="0">
                <a:latin typeface="Arial" pitchFamily="34" charset="0"/>
              </a:rPr>
              <a:t>(2016) </a:t>
            </a:r>
            <a:r>
              <a:rPr lang="en-US" altLang="en-US" sz="900" i="1" dirty="0">
                <a:latin typeface="Arial" pitchFamily="34" charset="0"/>
              </a:rPr>
              <a:t>Nature</a:t>
            </a:r>
            <a:endParaRPr lang="en-US" sz="900" dirty="0"/>
          </a:p>
        </p:txBody>
      </p:sp>
      <p:sp>
        <p:nvSpPr>
          <p:cNvPr id="12" name="TextBox 11"/>
          <p:cNvSpPr txBox="1"/>
          <p:nvPr/>
        </p:nvSpPr>
        <p:spPr>
          <a:xfrm>
            <a:off x="3657600" y="2562780"/>
            <a:ext cx="2226828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6</a:t>
            </a:r>
            <a:r>
              <a:rPr lang="en-US" dirty="0"/>
              <a:t>0,706 whole exomes</a:t>
            </a:r>
            <a:endParaRPr lang="en-US" dirty="0"/>
          </a:p>
        </p:txBody>
      </p:sp>
      <p:pic>
        <p:nvPicPr>
          <p:cNvPr id="13" name="Picture 2" descr="C:\Users\schrodis\AppData\Local\Microsoft\Windows\Temporary Internet Files\Content.Outlook\CR9CR369\IMG_262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585750" y="5348450"/>
            <a:ext cx="1334802" cy="100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52601" y="6516403"/>
            <a:ext cx="1133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Wright, 1931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7620000" y="2709890"/>
            <a:ext cx="2226828" cy="3727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950" y="5302644"/>
            <a:ext cx="3143250" cy="945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97"/>
          <p:cNvSpPr txBox="1">
            <a:spLocks noChangeArrowheads="1"/>
          </p:cNvSpPr>
          <p:nvPr/>
        </p:nvSpPr>
        <p:spPr bwMode="auto">
          <a:xfrm>
            <a:off x="4781550" y="6096001"/>
            <a:ext cx="9715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1200" dirty="0" err="1"/>
              <a:t>Ewens</a:t>
            </a:r>
            <a:r>
              <a:rPr lang="en-US" altLang="en-US" sz="1200" dirty="0"/>
              <a:t>, 1972</a:t>
            </a: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5658510"/>
              </p:ext>
            </p:extLst>
          </p:nvPr>
        </p:nvGraphicFramePr>
        <p:xfrm>
          <a:off x="3113089" y="6096001"/>
          <a:ext cx="581025" cy="20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3" name="Equation" r:id="rId7" imgW="583947" imgH="203112" progId="Equation.3">
                  <p:embed/>
                </p:oleObj>
              </mc:Choice>
              <mc:Fallback>
                <p:oleObj name="Equation" r:id="rId7" imgW="583947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3089" y="6096001"/>
                        <a:ext cx="581025" cy="20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2019482"/>
              </p:ext>
            </p:extLst>
          </p:nvPr>
        </p:nvGraphicFramePr>
        <p:xfrm>
          <a:off x="3111500" y="6296026"/>
          <a:ext cx="533400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4" name="Equation" r:id="rId9" imgW="532937" imgH="177646" progId="Equation.3">
                  <p:embed/>
                </p:oleObj>
              </mc:Choice>
              <mc:Fallback>
                <p:oleObj name="Equation" r:id="rId9" imgW="532937" imgH="1776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1500" y="6296026"/>
                        <a:ext cx="533400" cy="180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4300172"/>
              </p:ext>
            </p:extLst>
          </p:nvPr>
        </p:nvGraphicFramePr>
        <p:xfrm>
          <a:off x="3105151" y="6467476"/>
          <a:ext cx="1762125" cy="23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5" name="Equation" r:id="rId11" imgW="1765300" imgH="241300" progId="Equation.3">
                  <p:embed/>
                </p:oleObj>
              </mc:Choice>
              <mc:Fallback>
                <p:oleObj name="Equation" r:id="rId11" imgW="17653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5151" y="6467476"/>
                        <a:ext cx="1762125" cy="238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498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1132114"/>
            <a:ext cx="8915400" cy="5715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High allelic heterogeneity</a:t>
            </a:r>
          </a:p>
          <a:p>
            <a:pPr lvl="1"/>
            <a:r>
              <a:rPr lang="en-US" b="1" dirty="0" smtClean="0">
                <a:solidFill>
                  <a:schemeClr val="tx2"/>
                </a:solidFill>
              </a:rPr>
              <a:t>Massive reservoir of rare variants in humans </a:t>
            </a:r>
          </a:p>
          <a:p>
            <a:pPr lvl="1"/>
            <a:r>
              <a:rPr lang="en-US" b="1" dirty="0" smtClean="0">
                <a:solidFill>
                  <a:schemeClr val="tx2"/>
                </a:solidFill>
              </a:rPr>
              <a:t>Following deep sequencing, we typically discover multiple disease-predisposing alleles at each susceptibility gene</a:t>
            </a:r>
          </a:p>
          <a:p>
            <a:r>
              <a:rPr lang="en-US" b="1" dirty="0" smtClean="0">
                <a:solidFill>
                  <a:schemeClr val="tx2"/>
                </a:solidFill>
              </a:rPr>
              <a:t>High locus heterogeneity</a:t>
            </a:r>
          </a:p>
          <a:p>
            <a:pPr lvl="1"/>
            <a:r>
              <a:rPr lang="en-US" b="1" dirty="0" smtClean="0">
                <a:solidFill>
                  <a:schemeClr val="tx2"/>
                </a:solidFill>
              </a:rPr>
              <a:t>Use of clinically-defined phenotypes engenders locus heterogeneity</a:t>
            </a:r>
          </a:p>
          <a:p>
            <a:pPr lvl="1"/>
            <a:r>
              <a:rPr lang="en-US" b="1" dirty="0" smtClean="0">
                <a:solidFill>
                  <a:schemeClr val="tx2"/>
                </a:solidFill>
              </a:rPr>
              <a:t>Population histories generate locus heterogeneity</a:t>
            </a:r>
          </a:p>
          <a:p>
            <a:pPr lvl="1"/>
            <a:r>
              <a:rPr lang="en-US" b="1" dirty="0" smtClean="0">
                <a:solidFill>
                  <a:schemeClr val="tx2"/>
                </a:solidFill>
              </a:rPr>
              <a:t>Basic biochemistry and systems biology argues for multiple loci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828800" y="76200"/>
            <a:ext cx="8610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2"/>
                </a:solidFill>
              </a:rPr>
              <a:t>Genetic Architecture of Diseases: Consistent Models</a:t>
            </a:r>
            <a:endParaRPr lang="en-US" sz="3200" b="1" dirty="0">
              <a:solidFill>
                <a:schemeClr val="tx2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600200" y="7620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00200" y="8382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587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6200"/>
            <a:ext cx="9144000" cy="1096962"/>
          </a:xfrm>
        </p:spPr>
        <p:txBody>
          <a:bodyPr>
            <a:noAutofit/>
          </a:bodyPr>
          <a:lstStyle/>
          <a:p>
            <a:r>
              <a:rPr lang="en-US" sz="3300" b="1" dirty="0">
                <a:solidFill>
                  <a:schemeClr val="tx2"/>
                </a:solidFill>
              </a:rPr>
              <a:t>Exome-wide, Gene-based Recessive </a:t>
            </a:r>
            <a:r>
              <a:rPr lang="en-US" sz="3300" b="1" dirty="0" err="1">
                <a:solidFill>
                  <a:schemeClr val="tx2"/>
                </a:solidFill>
              </a:rPr>
              <a:t>Diplotype</a:t>
            </a:r>
            <a:r>
              <a:rPr lang="en-US" sz="3300" b="1" dirty="0">
                <a:solidFill>
                  <a:schemeClr val="tx2"/>
                </a:solidFill>
              </a:rPr>
              <a:t> Scan  </a:t>
            </a:r>
            <a:endParaRPr lang="en-US" sz="3300" b="1" dirty="0">
              <a:solidFill>
                <a:schemeClr val="tx2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524000" y="10668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524000" y="11430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324601" y="1600201"/>
            <a:ext cx="3452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Compound heterozygosity</a:t>
            </a:r>
            <a:endParaRPr lang="en-US" sz="2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791200" y="2743200"/>
            <a:ext cx="457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791200" y="3200400"/>
            <a:ext cx="457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5-Point Star 11"/>
          <p:cNvSpPr/>
          <p:nvPr/>
        </p:nvSpPr>
        <p:spPr>
          <a:xfrm>
            <a:off x="6324600" y="2362200"/>
            <a:ext cx="533400" cy="45720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/>
          <p:cNvSpPr/>
          <p:nvPr/>
        </p:nvSpPr>
        <p:spPr>
          <a:xfrm>
            <a:off x="9067800" y="2895600"/>
            <a:ext cx="533400" cy="45720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00200" y="2743200"/>
            <a:ext cx="39624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600200" y="3200400"/>
            <a:ext cx="39624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5-Point Star 15"/>
          <p:cNvSpPr/>
          <p:nvPr/>
        </p:nvSpPr>
        <p:spPr>
          <a:xfrm>
            <a:off x="2133600" y="2362200"/>
            <a:ext cx="533400" cy="45720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5-Point Star 16"/>
          <p:cNvSpPr/>
          <p:nvPr/>
        </p:nvSpPr>
        <p:spPr>
          <a:xfrm>
            <a:off x="2133600" y="2971800"/>
            <a:ext cx="533400" cy="45720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905000" y="1600201"/>
            <a:ext cx="3624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Single Site Recessive Effects</a:t>
            </a:r>
            <a:endParaRPr lang="en-US" sz="2400" dirty="0"/>
          </a:p>
        </p:txBody>
      </p:sp>
      <p:sp>
        <p:nvSpPr>
          <p:cNvPr id="25" name="Down Arrow 24"/>
          <p:cNvSpPr/>
          <p:nvPr/>
        </p:nvSpPr>
        <p:spPr>
          <a:xfrm>
            <a:off x="5334001" y="3474534"/>
            <a:ext cx="680931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312948" y="4190291"/>
            <a:ext cx="4764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Gene-based Exome Scan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8792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b="1" dirty="0"/>
              <a:t>Recessive </a:t>
            </a:r>
            <a:r>
              <a:rPr lang="en-US" sz="3600" b="1" dirty="0" err="1"/>
              <a:t>Diplotype</a:t>
            </a:r>
            <a:r>
              <a:rPr lang="en-US" sz="3600" b="1" dirty="0"/>
              <a:t> Scan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4576" y="1219200"/>
            <a:ext cx="8826649" cy="51816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Power calculations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2-locus model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Gene-based Monte Carlo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   using 1000 Genomes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6002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002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315200" y="1828800"/>
            <a:ext cx="2667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315200" y="2209800"/>
            <a:ext cx="2667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315200" y="2514600"/>
            <a:ext cx="2667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315200" y="2895600"/>
            <a:ext cx="2667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5-Point Star 11"/>
          <p:cNvSpPr/>
          <p:nvPr/>
        </p:nvSpPr>
        <p:spPr>
          <a:xfrm>
            <a:off x="9296400" y="1981200"/>
            <a:ext cx="304800" cy="30480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/>
          <p:cNvSpPr/>
          <p:nvPr/>
        </p:nvSpPr>
        <p:spPr>
          <a:xfrm>
            <a:off x="7696200" y="2286000"/>
            <a:ext cx="304800" cy="30480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5-Point Star 13"/>
          <p:cNvSpPr/>
          <p:nvPr/>
        </p:nvSpPr>
        <p:spPr>
          <a:xfrm>
            <a:off x="7696200" y="2667000"/>
            <a:ext cx="304800" cy="30480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5-Point Star 14"/>
          <p:cNvSpPr/>
          <p:nvPr/>
        </p:nvSpPr>
        <p:spPr>
          <a:xfrm>
            <a:off x="9296400" y="2667000"/>
            <a:ext cx="304800" cy="30480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715412" y="1524001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11</a:t>
            </a:r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705601" y="1900536"/>
            <a:ext cx="556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12</a:t>
            </a:r>
            <a:endParaRPr lang="en-US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705601" y="2205336"/>
            <a:ext cx="556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2</a:t>
            </a:r>
            <a:r>
              <a:rPr lang="en-US" sz="2400" b="1" baseline="-25000" dirty="0"/>
              <a:t>1</a:t>
            </a:r>
            <a:endParaRPr lang="en-US" sz="2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705601" y="2586336"/>
            <a:ext cx="556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22</a:t>
            </a:r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676401" y="4291422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11</a:t>
            </a:r>
            <a:r>
              <a:rPr lang="en-US" sz="2400" b="1" dirty="0"/>
              <a:t> | P</a:t>
            </a:r>
            <a:r>
              <a:rPr lang="en-US" sz="2400" b="1" baseline="-25000" dirty="0"/>
              <a:t>11</a:t>
            </a:r>
            <a:endParaRPr lang="en-US" sz="2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1676401" y="4719936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11</a:t>
            </a:r>
            <a:r>
              <a:rPr lang="en-US" sz="2400" b="1" dirty="0"/>
              <a:t> | P</a:t>
            </a:r>
            <a:r>
              <a:rPr lang="en-US" sz="2400" b="1" baseline="-25000" dirty="0"/>
              <a:t>12</a:t>
            </a:r>
            <a:endParaRPr lang="en-US" sz="2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683410" y="5100936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11</a:t>
            </a:r>
            <a:r>
              <a:rPr lang="en-US" sz="2400" b="1" dirty="0"/>
              <a:t> | P</a:t>
            </a:r>
            <a:r>
              <a:rPr lang="en-US" sz="2400" b="1" baseline="-25000" dirty="0"/>
              <a:t>2</a:t>
            </a:r>
            <a:r>
              <a:rPr lang="en-US" sz="2400" b="1" baseline="-25000" dirty="0"/>
              <a:t>1</a:t>
            </a:r>
            <a:endParaRPr lang="en-US" sz="2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676401" y="5481936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11</a:t>
            </a:r>
            <a:r>
              <a:rPr lang="en-US" sz="2400" b="1" dirty="0"/>
              <a:t> | P</a:t>
            </a:r>
            <a:r>
              <a:rPr lang="en-US" sz="2400" b="1" baseline="-25000" dirty="0"/>
              <a:t>22</a:t>
            </a:r>
            <a:endParaRPr lang="en-US" sz="2400" b="1" dirty="0"/>
          </a:p>
        </p:txBody>
      </p:sp>
      <p:sp>
        <p:nvSpPr>
          <p:cNvPr id="25" name="Right Arrow 24"/>
          <p:cNvSpPr/>
          <p:nvPr/>
        </p:nvSpPr>
        <p:spPr>
          <a:xfrm>
            <a:off x="2895600" y="4957813"/>
            <a:ext cx="685800" cy="322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3636982" y="4803886"/>
                <a:ext cx="248484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𝐷𝑖𝑠𝑒𝑎𝑠𝑒</m:t>
                          </m:r>
                        </m:e>
                        <m:e>
                          <m:r>
                            <a:rPr lang="en-US" i="1">
                              <a:latin typeface="Cambria Math"/>
                            </a:rPr>
                            <m:t>𝐷𝑖𝑝𝑙𝑜𝑡𝑦𝑝𝑒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𝑠𝑚𝑎𝑙𝑙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982" y="4803886"/>
                <a:ext cx="2484847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6172201" y="3886201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12</a:t>
            </a:r>
            <a:r>
              <a:rPr lang="en-US" sz="2400" b="1" dirty="0"/>
              <a:t> | P</a:t>
            </a:r>
            <a:r>
              <a:rPr lang="en-US" sz="2400" b="1" baseline="-25000" dirty="0"/>
              <a:t>12</a:t>
            </a:r>
            <a:endParaRPr lang="en-US" sz="2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6172201" y="4314715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12</a:t>
            </a:r>
            <a:r>
              <a:rPr lang="en-US" sz="2400" b="1" dirty="0"/>
              <a:t> | P</a:t>
            </a:r>
            <a:r>
              <a:rPr lang="en-US" sz="2400" b="1" baseline="-25000" dirty="0"/>
              <a:t>2</a:t>
            </a:r>
            <a:r>
              <a:rPr lang="en-US" sz="2400" b="1" baseline="-25000" dirty="0"/>
              <a:t>1</a:t>
            </a:r>
            <a:endParaRPr lang="en-US" sz="24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6179210" y="4695715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12</a:t>
            </a:r>
            <a:r>
              <a:rPr lang="en-US" sz="2400" b="1" dirty="0"/>
              <a:t> | P</a:t>
            </a:r>
            <a:r>
              <a:rPr lang="en-US" sz="2400" b="1" baseline="-25000" dirty="0"/>
              <a:t>2</a:t>
            </a:r>
            <a:r>
              <a:rPr lang="en-US" sz="2400" b="1" baseline="-25000" dirty="0"/>
              <a:t>2</a:t>
            </a:r>
            <a:endParaRPr lang="en-US" sz="2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172201" y="5076715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2</a:t>
            </a:r>
            <a:r>
              <a:rPr lang="en-US" sz="2400" b="1" baseline="-25000" dirty="0"/>
              <a:t>1</a:t>
            </a:r>
            <a:r>
              <a:rPr lang="en-US" sz="2400" b="1" dirty="0"/>
              <a:t> | P</a:t>
            </a:r>
            <a:r>
              <a:rPr lang="en-US" sz="2400" b="1" baseline="-25000" dirty="0"/>
              <a:t>21</a:t>
            </a:r>
            <a:endParaRPr lang="en-US" sz="2400" b="1" dirty="0"/>
          </a:p>
        </p:txBody>
      </p:sp>
      <p:sp>
        <p:nvSpPr>
          <p:cNvPr id="32" name="Right Arrow 31"/>
          <p:cNvSpPr/>
          <p:nvPr/>
        </p:nvSpPr>
        <p:spPr>
          <a:xfrm>
            <a:off x="7391400" y="4957813"/>
            <a:ext cx="685800" cy="322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8132781" y="4803886"/>
                <a:ext cx="252255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𝐷𝑖𝑠𝑒𝑎𝑠𝑒</m:t>
                          </m:r>
                        </m:e>
                        <m:e>
                          <m:r>
                            <a:rPr lang="en-US" i="1">
                              <a:latin typeface="Cambria Math"/>
                            </a:rPr>
                            <m:t>𝐷𝑖𝑝𝑙𝑜𝑡𝑦𝑝𝑒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𝑙𝑎𝑟𝑔𝑒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2781" y="4803886"/>
                <a:ext cx="2522550" cy="646331"/>
              </a:xfrm>
              <a:prstGeom prst="rect">
                <a:avLst/>
              </a:prstGeom>
              <a:blipFill>
                <a:blip r:embed="rId3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6172201" y="5457715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2</a:t>
            </a:r>
            <a:r>
              <a:rPr lang="en-US" sz="2400" b="1" baseline="-25000" dirty="0"/>
              <a:t>1</a:t>
            </a:r>
            <a:r>
              <a:rPr lang="en-US" sz="2400" b="1" dirty="0"/>
              <a:t> | P</a:t>
            </a:r>
            <a:r>
              <a:rPr lang="en-US" sz="2400" b="1" baseline="-25000" dirty="0"/>
              <a:t>22</a:t>
            </a:r>
            <a:endParaRPr lang="en-US" sz="24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6172201" y="5838715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2</a:t>
            </a:r>
            <a:r>
              <a:rPr lang="en-US" sz="2400" b="1" baseline="-25000" dirty="0"/>
              <a:t>2</a:t>
            </a:r>
            <a:r>
              <a:rPr lang="en-US" sz="2400" b="1" dirty="0"/>
              <a:t> | P</a:t>
            </a:r>
            <a:r>
              <a:rPr lang="en-US" sz="2400" b="1" baseline="-25000" dirty="0"/>
              <a:t>22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8654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14107</TotalTime>
  <Words>1465</Words>
  <Application>Microsoft Office PowerPoint</Application>
  <PresentationFormat>Widescreen</PresentationFormat>
  <Paragraphs>353</Paragraphs>
  <Slides>48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Cambria Math</vt:lpstr>
      <vt:lpstr>Symbol</vt:lpstr>
      <vt:lpstr>Wingdings</vt:lpstr>
      <vt:lpstr>Office Theme</vt:lpstr>
      <vt:lpstr>Equation</vt:lpstr>
      <vt:lpstr>Mapping Disease Genes using Recessive Diplotypes and Shared Chromosomal Regions </vt:lpstr>
      <vt:lpstr>Outline</vt:lpstr>
      <vt:lpstr>Background</vt:lpstr>
      <vt:lpstr>PowerPoint Presentation</vt:lpstr>
      <vt:lpstr>PowerPoint Presentation</vt:lpstr>
      <vt:lpstr>PowerPoint Presentation</vt:lpstr>
      <vt:lpstr>PowerPoint Presentation</vt:lpstr>
      <vt:lpstr>Exome-wide, Gene-based Recessive Diplotype Scan  </vt:lpstr>
      <vt:lpstr>Recessive Diplotype Scan</vt:lpstr>
      <vt:lpstr>2-locus Power Calculations</vt:lpstr>
      <vt:lpstr>PowerPoint Presentation</vt:lpstr>
      <vt:lpstr>Personalized Medicine Research Project The Central Wisconsin Population</vt:lpstr>
      <vt:lpstr>Application: Iron Overload Disorder</vt:lpstr>
      <vt:lpstr>PowerPoint Presentation</vt:lpstr>
      <vt:lpstr>Quantile-Quantile Plot</vt:lpstr>
      <vt:lpstr>FGF6</vt:lpstr>
      <vt:lpstr>Dose-Dependent FGF-6 Impact on Intracellular Iron</vt:lpstr>
      <vt:lpstr>FGF-6 and FGF6 Transcriptional Regulation of Hepcidin (HAMP) in Hepatocytes</vt:lpstr>
      <vt:lpstr>Evaluation of Three FGF6 Nonsynonymous Putative Functional Variants</vt:lpstr>
      <vt:lpstr>Variants Show Attenuation of Hepcidin Transcription Compared to Wildtype</vt:lpstr>
      <vt:lpstr>Variants Show Reduced Attenuation of Iron Uptake </vt:lpstr>
      <vt:lpstr>PowerPoint Presentation</vt:lpstr>
      <vt:lpstr>PowerPoint Presentation</vt:lpstr>
      <vt:lpstr>Acknowledgements</vt:lpstr>
      <vt:lpstr>Statistical Genetics Vignettes</vt:lpstr>
      <vt:lpstr>Vignette: Monogenic Recessive Disease Prevalence Estimation</vt:lpstr>
      <vt:lpstr>Recessive Disease Prevalence Estimation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Vignette: A fine mapping theorem</vt:lpstr>
      <vt:lpstr>Fine mapping theorem</vt:lpstr>
      <vt:lpstr>PowerPoint Presentation</vt:lpstr>
      <vt:lpstr>Fine mapping theorem application</vt:lpstr>
      <vt:lpstr>Identity-by-Descent Mapping </vt:lpstr>
      <vt:lpstr>Identity-by-Descent</vt:lpstr>
      <vt:lpstr>Shared Chromosomal Regions Simplified Analytic Model</vt:lpstr>
      <vt:lpstr>Pretty Plots</vt:lpstr>
      <vt:lpstr>Monte Carlo Simulations</vt:lpstr>
      <vt:lpstr>PowerPoint Presentation</vt:lpstr>
      <vt:lpstr>PowerPoint Presentation</vt:lpstr>
      <vt:lpstr>Identity-by-Decent Mapping in RA</vt:lpstr>
      <vt:lpstr>Chr 3 Signal</vt:lpstr>
      <vt:lpstr>Acknowledgements</vt:lpstr>
      <vt:lpstr>Percentage high positive stain cells </vt:lpstr>
    </vt:vector>
  </TitlesOfParts>
  <Company>Marshfield Clinic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Survey of Four Disease Genetics Investigations using the Personalized Medicine Research Project</dc:title>
  <dc:creator>Schrodi, Steven J PHD</dc:creator>
  <cp:lastModifiedBy>Guo, Shicheng</cp:lastModifiedBy>
  <cp:revision>190</cp:revision>
  <dcterms:created xsi:type="dcterms:W3CDTF">2017-11-07T19:13:31Z</dcterms:created>
  <dcterms:modified xsi:type="dcterms:W3CDTF">2019-02-22T05:33:46Z</dcterms:modified>
</cp:coreProperties>
</file>